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18">
  <p:sldMasterIdLst>
    <p:sldMasterId id="2147483680" r:id="rId1"/>
  </p:sldMasterIdLst>
  <p:notesMasterIdLst>
    <p:notesMasterId r:id="rId26"/>
  </p:notesMasterIdLst>
  <p:sldIdLst>
    <p:sldId id="256" r:id="rId2"/>
    <p:sldId id="317" r:id="rId3"/>
    <p:sldId id="319" r:id="rId4"/>
    <p:sldId id="316" r:id="rId5"/>
    <p:sldId id="257" r:id="rId6"/>
    <p:sldId id="308" r:id="rId7"/>
    <p:sldId id="272" r:id="rId8"/>
    <p:sldId id="315" r:id="rId9"/>
    <p:sldId id="260" r:id="rId10"/>
    <p:sldId id="279" r:id="rId11"/>
    <p:sldId id="280" r:id="rId12"/>
    <p:sldId id="310" r:id="rId13"/>
    <p:sldId id="269" r:id="rId14"/>
    <p:sldId id="309" r:id="rId15"/>
    <p:sldId id="320" r:id="rId16"/>
    <p:sldId id="321" r:id="rId17"/>
    <p:sldId id="323" r:id="rId18"/>
    <p:sldId id="322" r:id="rId19"/>
    <p:sldId id="324" r:id="rId20"/>
    <p:sldId id="325" r:id="rId21"/>
    <p:sldId id="326" r:id="rId22"/>
    <p:sldId id="329" r:id="rId23"/>
    <p:sldId id="328" r:id="rId24"/>
    <p:sldId id="262" r:id="rId25"/>
  </p:sldIdLst>
  <p:sldSz cx="9144000" cy="5143500" type="screen16x9"/>
  <p:notesSz cx="6858000" cy="9144000"/>
  <p:embeddedFontLst>
    <p:embeddedFont>
      <p:font typeface="Anaheim" panose="020B0604020202020204" charset="0"/>
      <p:regular r:id="rId27"/>
    </p:embeddedFont>
    <p:embeddedFont>
      <p:font typeface="Bebas Neue" panose="020B0606020202050201" pitchFamily="34" charset="0"/>
      <p:regular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lack" panose="00000A00000000000000" pitchFamily="2" charset="0"/>
      <p:bold r:id="rId33"/>
      <p:boldItalic r:id="rId34"/>
    </p:embeddedFont>
    <p:embeddedFont>
      <p:font typeface="Montserrat Light" panose="000004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C207CE-DD13-4F39-8997-AE8D322CCBF6}">
  <a:tblStyle styleId="{44C207CE-DD13-4F39-8997-AE8D322CCB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4291" autoAdjust="0"/>
  </p:normalViewPr>
  <p:slideViewPr>
    <p:cSldViewPr snapToGrid="0">
      <p:cViewPr>
        <p:scale>
          <a:sx n="75" d="100"/>
          <a:sy n="75" d="100"/>
        </p:scale>
        <p:origin x="1637" y="5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72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912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1" r:id="rId8"/>
    <p:sldLayoutId id="2147483662" r:id="rId9"/>
    <p:sldLayoutId id="2147483668" r:id="rId10"/>
    <p:sldLayoutId id="2147483671" r:id="rId11"/>
    <p:sldLayoutId id="2147483672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456623" y="72744"/>
            <a:ext cx="1698111" cy="162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300800" y="3977947"/>
            <a:ext cx="915629" cy="853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2114275" y="4592568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1211554" y="142102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7528522" y="255053"/>
            <a:ext cx="1432468" cy="930289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224409" y="362920"/>
            <a:ext cx="8695181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cs typeface="B Titr" panose="00000700000000000000" pitchFamily="2" charset="-78"/>
              </a:rPr>
              <a:t>طراحی و پیاده سازی سیستم تشخیص مدل های یادگیری</a:t>
            </a:r>
            <a:br>
              <a:rPr lang="en-US" sz="2400" b="1" dirty="0">
                <a:cs typeface="B Titr" panose="00000700000000000000" pitchFamily="2" charset="-78"/>
              </a:rPr>
            </a:br>
            <a:r>
              <a:rPr lang="fa-IR" sz="2400" b="1" dirty="0">
                <a:cs typeface="B Titr" panose="00000700000000000000" pitchFamily="2" charset="-78"/>
              </a:rPr>
              <a:t> جهت پیش بینی نمره دانشجویان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921917" y="2587581"/>
            <a:ext cx="7086454" cy="1552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fa-IR" sz="1800" dirty="0">
                <a:cs typeface="B Nazanin" panose="00000400000000000000" pitchFamily="2" charset="-78"/>
              </a:rPr>
              <a:t>استاد راهنما: سرکار خانم دکتر کیانیان  </a:t>
            </a:r>
            <a:endParaRPr lang="en-US" sz="1800" dirty="0">
              <a:cs typeface="B Nazanin" panose="00000400000000000000" pitchFamily="2" charset="-78"/>
            </a:endParaRPr>
          </a:p>
          <a:p>
            <a:pPr marL="0" indent="0" algn="ctr">
              <a:lnSpc>
                <a:spcPct val="150000"/>
              </a:lnSpc>
            </a:pPr>
            <a:r>
              <a:rPr lang="fa-IR" sz="1800" dirty="0">
                <a:cs typeface="B Nazanin" panose="00000400000000000000" pitchFamily="2" charset="-78"/>
              </a:rPr>
              <a:t> دانشجویان : سجاد رحمانی - پانیذ طاهری</a:t>
            </a:r>
            <a:r>
              <a:rPr lang="en-US" sz="1800" dirty="0">
                <a:cs typeface="B Nazanin" panose="00000400000000000000" pitchFamily="2" charset="-78"/>
              </a:rPr>
              <a:t>           </a:t>
            </a:r>
            <a:endParaRPr lang="fa-IR" sz="1800" dirty="0">
              <a:cs typeface="B Nazanin" panose="00000400000000000000" pitchFamily="2" charset="-78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>
                <a:cs typeface="B Nazanin" panose="00000400000000000000" pitchFamily="2" charset="-78"/>
              </a:rPr>
              <a:t>تاریخ دفاع : ۱۴۰۲/۳/۲۳</a:t>
            </a:r>
          </a:p>
          <a:p>
            <a:pPr marL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>
                <a:cs typeface="B Nazanin" panose="00000400000000000000" pitchFamily="2" charset="-78"/>
              </a:rPr>
              <a:t>راه ارتباطی: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taheripaniz1380@gmail.com</a:t>
            </a:r>
            <a:endParaRPr lang="fa-IR" sz="1800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6D815-7869-471D-969C-E64DDEF76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451" y="-239544"/>
            <a:ext cx="1167386" cy="1737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728790-C2F8-4CA9-92F4-EB6C24291F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62"/>
          <a:stretch/>
        </p:blipFill>
        <p:spPr>
          <a:xfrm>
            <a:off x="4012383" y="964964"/>
            <a:ext cx="905522" cy="2951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58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4" name="Google Shape;1984;p58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5" name="Google Shape;1985;p58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7" name="Google Shape;1987;p58"/>
          <p:cNvSpPr txBox="1"/>
          <p:nvPr/>
        </p:nvSpPr>
        <p:spPr>
          <a:xfrm>
            <a:off x="924339" y="1954325"/>
            <a:ext cx="396056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100" b="1" dirty="0">
                <a:solidFill>
                  <a:schemeClr val="dk1"/>
                </a:solidFill>
                <a:latin typeface="Montserrat Black"/>
                <a:ea typeface="Montserrat Black"/>
                <a:cs typeface="B Nazanin" panose="00000400000000000000" pitchFamily="2" charset="-78"/>
                <a:sym typeface="Montserrat Black"/>
              </a:rPr>
              <a:t>۱- جمع آوری اطلاعات (+ بررسی)</a:t>
            </a:r>
            <a:endParaRPr sz="2000" b="1" dirty="0">
              <a:solidFill>
                <a:schemeClr val="dk1"/>
              </a:solidFill>
              <a:latin typeface="Montserrat Black"/>
              <a:ea typeface="Montserrat Black"/>
              <a:cs typeface="B Nazanin" panose="00000400000000000000" pitchFamily="2" charset="-78"/>
              <a:sym typeface="Montserrat Black"/>
            </a:endParaRPr>
          </a:p>
        </p:txBody>
      </p:sp>
      <p:cxnSp>
        <p:nvCxnSpPr>
          <p:cNvPr id="1992" name="Google Shape;1992;p58"/>
          <p:cNvCxnSpPr>
            <a:cxnSpLocks/>
            <a:stCxn id="1987" idx="3"/>
            <a:endCxn id="1983" idx="1"/>
          </p:cNvCxnSpPr>
          <p:nvPr/>
        </p:nvCxnSpPr>
        <p:spPr>
          <a:xfrm>
            <a:off x="4884900" y="2196575"/>
            <a:ext cx="146993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93" name="Google Shape;1993;p58"/>
          <p:cNvCxnSpPr>
            <a:endCxn id="1984" idx="1"/>
          </p:cNvCxnSpPr>
          <p:nvPr/>
        </p:nvCxnSpPr>
        <p:spPr>
          <a:xfrm>
            <a:off x="4811450" y="2928012"/>
            <a:ext cx="9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94" name="Google Shape;1994;p58"/>
          <p:cNvCxnSpPr>
            <a:cxnSpLocks/>
            <a:endCxn id="1985" idx="1"/>
          </p:cNvCxnSpPr>
          <p:nvPr/>
        </p:nvCxnSpPr>
        <p:spPr>
          <a:xfrm>
            <a:off x="4884900" y="3659447"/>
            <a:ext cx="53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995" name="Google Shape;1995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1996" name="Google Shape;199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98" name="Google Shape;1998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1999" name="Google Shape;199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01" name="Google Shape;2001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02" name="Google Shape;200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04" name="Google Shape;2004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3518" y="822679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6" name="Google Shape;2006;p58"/>
          <p:cNvGrpSpPr/>
          <p:nvPr/>
        </p:nvGrpSpPr>
        <p:grpSpPr>
          <a:xfrm>
            <a:off x="7329837" y="2699418"/>
            <a:ext cx="395192" cy="457186"/>
            <a:chOff x="1246535" y="1431577"/>
            <a:chExt cx="525871" cy="601957"/>
          </a:xfrm>
        </p:grpSpPr>
        <p:sp>
          <p:nvSpPr>
            <p:cNvPr id="2007" name="Google Shape;2007;p58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5" name="Google Shape;2015;p58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7345327" y="3430841"/>
            <a:ext cx="364212" cy="457211"/>
            <a:chOff x="2636386" y="3145176"/>
            <a:chExt cx="478408" cy="601990"/>
          </a:xfrm>
        </p:grpSpPr>
        <p:sp>
          <p:nvSpPr>
            <p:cNvPr id="2022" name="Google Shape;2022;p58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27" name="Google Shape;2027;p58"/>
          <p:cNvGrpSpPr/>
          <p:nvPr/>
        </p:nvGrpSpPr>
        <p:grpSpPr>
          <a:xfrm>
            <a:off x="7380190" y="1967969"/>
            <a:ext cx="294485" cy="457211"/>
            <a:chOff x="3375624" y="3145176"/>
            <a:chExt cx="388657" cy="601990"/>
          </a:xfrm>
        </p:grpSpPr>
        <p:sp>
          <p:nvSpPr>
            <p:cNvPr id="2028" name="Google Shape;2028;p58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1" name="Google Shape;2041;p58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" name="Google Shape;1987;p58">
            <a:extLst>
              <a:ext uri="{FF2B5EF4-FFF2-40B4-BE49-F238E27FC236}">
                <a16:creationId xmlns:a16="http://schemas.microsoft.com/office/drawing/2014/main" id="{C57596BC-F922-4F93-BFC1-D1C4BC93FEA9}"/>
              </a:ext>
            </a:extLst>
          </p:cNvPr>
          <p:cNvSpPr txBox="1"/>
          <p:nvPr/>
        </p:nvSpPr>
        <p:spPr>
          <a:xfrm>
            <a:off x="713225" y="2667551"/>
            <a:ext cx="411151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100" b="1" dirty="0">
                <a:solidFill>
                  <a:schemeClr val="dk1"/>
                </a:solidFill>
                <a:latin typeface="Montserrat Black"/>
                <a:ea typeface="Montserrat Black"/>
                <a:cs typeface="B Nazanin" panose="00000400000000000000" pitchFamily="2" charset="-78"/>
                <a:sym typeface="Montserrat Black"/>
              </a:rPr>
              <a:t>۲- جدا کردن داده های آزمون و تست</a:t>
            </a:r>
            <a:endParaRPr sz="2000" b="1" dirty="0">
              <a:solidFill>
                <a:schemeClr val="dk1"/>
              </a:solidFill>
              <a:latin typeface="Montserrat Black"/>
              <a:ea typeface="Montserrat Black"/>
              <a:cs typeface="B Nazanin" panose="00000400000000000000" pitchFamily="2" charset="-78"/>
              <a:sym typeface="Montserrat Black"/>
            </a:endParaRPr>
          </a:p>
        </p:txBody>
      </p:sp>
      <p:sp>
        <p:nvSpPr>
          <p:cNvPr id="68" name="Google Shape;1987;p58">
            <a:extLst>
              <a:ext uri="{FF2B5EF4-FFF2-40B4-BE49-F238E27FC236}">
                <a16:creationId xmlns:a16="http://schemas.microsoft.com/office/drawing/2014/main" id="{3225911E-B0B5-41DC-8803-633DD57D6F15}"/>
              </a:ext>
            </a:extLst>
          </p:cNvPr>
          <p:cNvSpPr txBox="1"/>
          <p:nvPr/>
        </p:nvSpPr>
        <p:spPr>
          <a:xfrm>
            <a:off x="427384" y="3423243"/>
            <a:ext cx="447868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100" b="1" dirty="0">
                <a:solidFill>
                  <a:schemeClr val="dk1"/>
                </a:solidFill>
                <a:latin typeface="Montserrat Black"/>
                <a:ea typeface="Montserrat Black"/>
                <a:cs typeface="B Nazanin" panose="00000400000000000000" pitchFamily="2" charset="-78"/>
                <a:sym typeface="Montserrat Black"/>
              </a:rPr>
              <a:t>۳- مقیاس بندی ویژگی ها</a:t>
            </a:r>
            <a:endParaRPr sz="2000" b="1" dirty="0">
              <a:solidFill>
                <a:schemeClr val="dk1"/>
              </a:solidFill>
              <a:latin typeface="Montserrat Black"/>
              <a:ea typeface="Montserrat Black"/>
              <a:cs typeface="B Nazanin" panose="00000400000000000000" pitchFamily="2" charset="-78"/>
              <a:sym typeface="Montserrat Black"/>
            </a:endParaRPr>
          </a:p>
        </p:txBody>
      </p:sp>
      <p:sp>
        <p:nvSpPr>
          <p:cNvPr id="75" name="Google Shape;1256;p36">
            <a:extLst>
              <a:ext uri="{FF2B5EF4-FFF2-40B4-BE49-F238E27FC236}">
                <a16:creationId xmlns:a16="http://schemas.microsoft.com/office/drawing/2014/main" id="{5438BC29-BE4E-4346-92CA-C58A0253B219}"/>
              </a:ext>
            </a:extLst>
          </p:cNvPr>
          <p:cNvSpPr txBox="1">
            <a:spLocks/>
          </p:cNvSpPr>
          <p:nvPr/>
        </p:nvSpPr>
        <p:spPr>
          <a:xfrm>
            <a:off x="598838" y="3477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مراحل آموزش مدل</a:t>
            </a:r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9" name="Google Shape;2049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0" name="Google Shape;2050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1" name="Google Shape;2051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3" name="Google Shape;2053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5" name="Google Shape;2055;p59"/>
          <p:cNvSpPr txBox="1"/>
          <p:nvPr/>
        </p:nvSpPr>
        <p:spPr>
          <a:xfrm>
            <a:off x="732889" y="3212234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>
                <a:solidFill>
                  <a:schemeClr val="dk1"/>
                </a:solidFill>
                <a:latin typeface="Times New Roman" panose="02020603050405020304" pitchFamily="18" charset="0"/>
                <a:ea typeface="Montserrat Black"/>
                <a:cs typeface="B Nazanin" panose="00000400000000000000" pitchFamily="2" charset="-78"/>
                <a:sym typeface="Montserrat Black"/>
              </a:rPr>
              <a:t>۴-آموزش مدل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Montserrat Black"/>
              <a:cs typeface="B Nazanin" panose="00000400000000000000" pitchFamily="2" charset="-78"/>
              <a:sym typeface="Montserrat Black"/>
            </a:endParaRPr>
          </a:p>
        </p:txBody>
      </p:sp>
      <p:sp>
        <p:nvSpPr>
          <p:cNvPr id="2057" name="Google Shape;2057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8" name="Google Shape;2058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9" name="Google Shape;2059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0" name="Google Shape;2060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1" name="Google Shape;2061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2" name="Google Shape;2062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68" name="Google Shape;2068;p59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69" name="Google Shape;2069;p59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74" name="Google Shape;2074;p59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75" name="Google Shape;2075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94" name="Google Shape;2094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095" name="Google Shape;2095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05" name="Google Shape;2105;p59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06" name="Google Shape;2106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24" name="Google Shape;2124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25" name="Google Shape;212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28" name="Google Shape;212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30" name="Google Shape;2130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31" name="Google Shape;213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133" name="Google Shape;2133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2055;p59">
            <a:extLst>
              <a:ext uri="{FF2B5EF4-FFF2-40B4-BE49-F238E27FC236}">
                <a16:creationId xmlns:a16="http://schemas.microsoft.com/office/drawing/2014/main" id="{479E5739-76D4-4CCE-B185-867D78A08006}"/>
              </a:ext>
            </a:extLst>
          </p:cNvPr>
          <p:cNvSpPr txBox="1"/>
          <p:nvPr/>
        </p:nvSpPr>
        <p:spPr>
          <a:xfrm>
            <a:off x="2467570" y="1663501"/>
            <a:ext cx="241636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1"/>
            <a:r>
              <a:rPr lang="fa-IR" sz="1800" dirty="0">
                <a:solidFill>
                  <a:schemeClr val="tx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۵-ارزیابی عملکرد مدل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Montserrat Black"/>
              <a:cs typeface="B Nazanin" panose="00000400000000000000" pitchFamily="2" charset="-78"/>
              <a:sym typeface="Montserrat Black"/>
            </a:endParaRPr>
          </a:p>
        </p:txBody>
      </p:sp>
      <p:sp>
        <p:nvSpPr>
          <p:cNvPr id="93" name="Google Shape;2055;p59">
            <a:extLst>
              <a:ext uri="{FF2B5EF4-FFF2-40B4-BE49-F238E27FC236}">
                <a16:creationId xmlns:a16="http://schemas.microsoft.com/office/drawing/2014/main" id="{1894C5D4-58F8-4135-835C-49100472626C}"/>
              </a:ext>
            </a:extLst>
          </p:cNvPr>
          <p:cNvSpPr txBox="1"/>
          <p:nvPr/>
        </p:nvSpPr>
        <p:spPr>
          <a:xfrm>
            <a:off x="3771105" y="3628341"/>
            <a:ext cx="353850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1"/>
            <a:r>
              <a:rPr lang="fa-IR" sz="1800" dirty="0">
                <a:solidFill>
                  <a:schemeClr val="tx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۶-بهبود عملکرد مدل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B Nazanin" panose="00000400000000000000" pitchFamily="2" charset="-78"/>
              <a:sym typeface="Montserrat Black"/>
            </a:endParaRPr>
          </a:p>
        </p:txBody>
      </p:sp>
      <p:sp>
        <p:nvSpPr>
          <p:cNvPr id="94" name="Google Shape;2055;p59">
            <a:extLst>
              <a:ext uri="{FF2B5EF4-FFF2-40B4-BE49-F238E27FC236}">
                <a16:creationId xmlns:a16="http://schemas.microsoft.com/office/drawing/2014/main" id="{3A4A33DE-31C1-4D0C-B5BA-AB5AE4BCA6C6}"/>
              </a:ext>
            </a:extLst>
          </p:cNvPr>
          <p:cNvSpPr txBox="1"/>
          <p:nvPr/>
        </p:nvSpPr>
        <p:spPr>
          <a:xfrm>
            <a:off x="5789000" y="1806600"/>
            <a:ext cx="353850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1"/>
            <a:r>
              <a:rPr lang="fa-IR" sz="1800" dirty="0">
                <a:solidFill>
                  <a:schemeClr val="tx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۷-استفاده از مدل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B Nazanin" panose="00000400000000000000" pitchFamily="2" charset="-78"/>
              <a:sym typeface="Montserrat Black"/>
            </a:endParaRPr>
          </a:p>
        </p:txBody>
      </p:sp>
      <p:sp>
        <p:nvSpPr>
          <p:cNvPr id="96" name="Google Shape;1256;p36">
            <a:extLst>
              <a:ext uri="{FF2B5EF4-FFF2-40B4-BE49-F238E27FC236}">
                <a16:creationId xmlns:a16="http://schemas.microsoft.com/office/drawing/2014/main" id="{1FE5C093-68F2-4EA3-91C1-6443933F68B7}"/>
              </a:ext>
            </a:extLst>
          </p:cNvPr>
          <p:cNvSpPr txBox="1">
            <a:spLocks/>
          </p:cNvSpPr>
          <p:nvPr/>
        </p:nvSpPr>
        <p:spPr>
          <a:xfrm>
            <a:off x="598838" y="3477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ادامه مراحل آموزش مدل</a:t>
            </a:r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6">
            <a:extLst>
              <a:ext uri="{FF2B5EF4-FFF2-40B4-BE49-F238E27FC236}">
                <a16:creationId xmlns:a16="http://schemas.microsoft.com/office/drawing/2014/main" id="{FEC1B968-1722-448D-8D99-565264DB0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90" y="972750"/>
            <a:ext cx="3984290" cy="1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38">
            <a:extLst>
              <a:ext uri="{FF2B5EF4-FFF2-40B4-BE49-F238E27FC236}">
                <a16:creationId xmlns:a16="http://schemas.microsoft.com/office/drawing/2014/main" id="{0B1AA890-75F9-4D37-B3E7-53BB33BA8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8" y="2470670"/>
            <a:ext cx="3944580" cy="9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39">
            <a:extLst>
              <a:ext uri="{FF2B5EF4-FFF2-40B4-BE49-F238E27FC236}">
                <a16:creationId xmlns:a16="http://schemas.microsoft.com/office/drawing/2014/main" id="{A7F3636E-A1B5-4F35-81B6-0C51891C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4" y="3532479"/>
            <a:ext cx="3904869" cy="86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B45DE7C9-25DF-4963-B780-AC1F9AEC7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-57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0E197E-AF02-4415-A372-FFF417E99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54" y="4461214"/>
            <a:ext cx="276870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Yas"/>
                <a:ea typeface="Times New Roman" panose="02020603050405020304" pitchFamily="18" charset="0"/>
                <a:cs typeface="B Nazanin" panose="00000400000000000000" pitchFamily="2" charset="-78"/>
              </a:rPr>
              <a:t>شکل 17</a:t>
            </a:r>
            <a:r>
              <a:rPr kumimoji="0" lang="fa-IR" altLang="en-US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Yas"/>
                <a:ea typeface="Times New Roman" panose="02020603050405020304" pitchFamily="18" charset="0"/>
                <a:cs typeface="B Nazanin" panose="00000400000000000000" pitchFamily="2" charset="-78"/>
              </a:rPr>
              <a:t>کل۳-۱۷. مدل آموزشی</a:t>
            </a:r>
            <a:r>
              <a:rPr lang="en-US" altLang="en-US" sz="1200" dirty="0" bmk="_Toc137491360">
                <a:solidFill>
                  <a:schemeClr val="tx1"/>
                </a:solidFill>
                <a:latin typeface="Yas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altLang="en-US" sz="1200" dirty="0" bmk="_Toc137491360">
                <a:solidFill>
                  <a:schemeClr val="tx1"/>
                </a:solidFill>
                <a:latin typeface="Yas"/>
                <a:ea typeface="Times New Roman" panose="02020603050405020304" pitchFamily="18" charset="0"/>
                <a:cs typeface="B Nazanin" panose="00000400000000000000" pitchFamily="2" charset="-78"/>
              </a:rPr>
              <a:t>الگوریتم ها</a:t>
            </a:r>
            <a:r>
              <a:rPr kumimoji="0" lang="fa-IR" altLang="en-US" sz="1200" b="0" i="0" u="none" strike="noStrike" cap="none" normalizeH="0" baseline="0" dirty="0" bmk="_Toc137491360">
                <a:ln>
                  <a:noFill/>
                </a:ln>
                <a:solidFill>
                  <a:schemeClr val="tx1"/>
                </a:solidFill>
                <a:effectLst/>
                <a:latin typeface="Yas"/>
                <a:ea typeface="Times New Roman" panose="02020603050405020304" pitchFamily="18" charset="0"/>
                <a:cs typeface="B Nazanin" panose="00000400000000000000" pitchFamily="2" charset="-78"/>
              </a:rPr>
              <a:t> در پایتون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1256;p36">
            <a:extLst>
              <a:ext uri="{FF2B5EF4-FFF2-40B4-BE49-F238E27FC236}">
                <a16:creationId xmlns:a16="http://schemas.microsoft.com/office/drawing/2014/main" id="{149185F7-4F4E-4DBA-9514-44629C8C7968}"/>
              </a:ext>
            </a:extLst>
          </p:cNvPr>
          <p:cNvSpPr txBox="1">
            <a:spLocks/>
          </p:cNvSpPr>
          <p:nvPr/>
        </p:nvSpPr>
        <p:spPr>
          <a:xfrm>
            <a:off x="720000" y="1935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آموزش مدل</a:t>
            </a:r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grpSp>
        <p:nvGrpSpPr>
          <p:cNvPr id="12" name="Google Shape;2955;p65">
            <a:extLst>
              <a:ext uri="{FF2B5EF4-FFF2-40B4-BE49-F238E27FC236}">
                <a16:creationId xmlns:a16="http://schemas.microsoft.com/office/drawing/2014/main" id="{6563F73A-D572-43FD-9357-BC362674BD1C}"/>
              </a:ext>
            </a:extLst>
          </p:cNvPr>
          <p:cNvGrpSpPr/>
          <p:nvPr/>
        </p:nvGrpSpPr>
        <p:grpSpPr>
          <a:xfrm>
            <a:off x="4660273" y="1484628"/>
            <a:ext cx="651386" cy="752185"/>
            <a:chOff x="6025625" y="2260150"/>
            <a:chExt cx="765706" cy="884196"/>
          </a:xfrm>
        </p:grpSpPr>
        <p:sp>
          <p:nvSpPr>
            <p:cNvPr id="13" name="Google Shape;2956;p65">
              <a:extLst>
                <a:ext uri="{FF2B5EF4-FFF2-40B4-BE49-F238E27FC236}">
                  <a16:creationId xmlns:a16="http://schemas.microsoft.com/office/drawing/2014/main" id="{7FBF3633-3EF4-4D3B-8062-6FBE45F78783}"/>
                </a:ext>
              </a:extLst>
            </p:cNvPr>
            <p:cNvSpPr/>
            <p:nvPr/>
          </p:nvSpPr>
          <p:spPr>
            <a:xfrm>
              <a:off x="6025625" y="2260150"/>
              <a:ext cx="765706" cy="884196"/>
            </a:xfrm>
            <a:custGeom>
              <a:avLst/>
              <a:gdLst/>
              <a:ahLst/>
              <a:cxnLst/>
              <a:rect l="l" t="t" r="r" b="b"/>
              <a:pathLst>
                <a:path w="6068" h="7007" extrusionOk="0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57;p65">
              <a:extLst>
                <a:ext uri="{FF2B5EF4-FFF2-40B4-BE49-F238E27FC236}">
                  <a16:creationId xmlns:a16="http://schemas.microsoft.com/office/drawing/2014/main" id="{C5375D99-3124-434B-84EA-2103209B0717}"/>
                </a:ext>
              </a:extLst>
            </p:cNvPr>
            <p:cNvSpPr/>
            <p:nvPr/>
          </p:nvSpPr>
          <p:spPr>
            <a:xfrm>
              <a:off x="6029158" y="2479213"/>
              <a:ext cx="382853" cy="229156"/>
            </a:xfrm>
            <a:custGeom>
              <a:avLst/>
              <a:gdLst/>
              <a:ahLst/>
              <a:cxnLst/>
              <a:rect l="l" t="t" r="r" b="b"/>
              <a:pathLst>
                <a:path w="3034" h="1816" extrusionOk="0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958;p65">
              <a:extLst>
                <a:ext uri="{FF2B5EF4-FFF2-40B4-BE49-F238E27FC236}">
                  <a16:creationId xmlns:a16="http://schemas.microsoft.com/office/drawing/2014/main" id="{9AD4DDED-5D67-413C-8AA3-780A095B08F8}"/>
                </a:ext>
              </a:extLst>
            </p:cNvPr>
            <p:cNvSpPr/>
            <p:nvPr/>
          </p:nvSpPr>
          <p:spPr>
            <a:xfrm>
              <a:off x="6401409" y="2479213"/>
              <a:ext cx="386386" cy="656932"/>
            </a:xfrm>
            <a:custGeom>
              <a:avLst/>
              <a:gdLst/>
              <a:ahLst/>
              <a:cxnLst/>
              <a:rect l="l" t="t" r="r" b="b"/>
              <a:pathLst>
                <a:path w="3062" h="5206" extrusionOk="0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" name="Google Shape;2959;p65">
            <a:extLst>
              <a:ext uri="{FF2B5EF4-FFF2-40B4-BE49-F238E27FC236}">
                <a16:creationId xmlns:a16="http://schemas.microsoft.com/office/drawing/2014/main" id="{C10B048D-29E3-42C5-8453-BB8AA9E99AEB}"/>
              </a:ext>
            </a:extLst>
          </p:cNvPr>
          <p:cNvGrpSpPr/>
          <p:nvPr/>
        </p:nvGrpSpPr>
        <p:grpSpPr>
          <a:xfrm>
            <a:off x="5180112" y="2866568"/>
            <a:ext cx="819050" cy="928600"/>
            <a:chOff x="4672025" y="3381400"/>
            <a:chExt cx="819050" cy="928600"/>
          </a:xfrm>
        </p:grpSpPr>
        <p:sp>
          <p:nvSpPr>
            <p:cNvPr id="17" name="Google Shape;2960;p65">
              <a:extLst>
                <a:ext uri="{FF2B5EF4-FFF2-40B4-BE49-F238E27FC236}">
                  <a16:creationId xmlns:a16="http://schemas.microsoft.com/office/drawing/2014/main" id="{9B23E647-D71E-459A-9DB7-2333D608E0D4}"/>
                </a:ext>
              </a:extLst>
            </p:cNvPr>
            <p:cNvSpPr/>
            <p:nvPr/>
          </p:nvSpPr>
          <p:spPr>
            <a:xfrm>
              <a:off x="4695900" y="3402275"/>
              <a:ext cx="765698" cy="884359"/>
            </a:xfrm>
            <a:custGeom>
              <a:avLst/>
              <a:gdLst/>
              <a:ahLst/>
              <a:cxnLst/>
              <a:rect l="l" t="t" r="r" b="b"/>
              <a:pathLst>
                <a:path w="3691" h="4263" extrusionOk="0">
                  <a:moveTo>
                    <a:pt x="1846" y="79"/>
                  </a:moveTo>
                  <a:lnTo>
                    <a:pt x="3623" y="1105"/>
                  </a:lnTo>
                  <a:lnTo>
                    <a:pt x="3623" y="3158"/>
                  </a:lnTo>
                  <a:lnTo>
                    <a:pt x="1846" y="4184"/>
                  </a:lnTo>
                  <a:lnTo>
                    <a:pt x="68" y="3158"/>
                  </a:lnTo>
                  <a:lnTo>
                    <a:pt x="68" y="1105"/>
                  </a:lnTo>
                  <a:lnTo>
                    <a:pt x="1846" y="79"/>
                  </a:lnTo>
                  <a:close/>
                  <a:moveTo>
                    <a:pt x="1846" y="1"/>
                  </a:moveTo>
                  <a:lnTo>
                    <a:pt x="1" y="1066"/>
                  </a:lnTo>
                  <a:lnTo>
                    <a:pt x="1" y="3197"/>
                  </a:lnTo>
                  <a:lnTo>
                    <a:pt x="1846" y="4262"/>
                  </a:lnTo>
                  <a:lnTo>
                    <a:pt x="3691" y="3197"/>
                  </a:lnTo>
                  <a:lnTo>
                    <a:pt x="3691" y="1066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61;p65">
              <a:extLst>
                <a:ext uri="{FF2B5EF4-FFF2-40B4-BE49-F238E27FC236}">
                  <a16:creationId xmlns:a16="http://schemas.microsoft.com/office/drawing/2014/main" id="{44A4B865-51A6-4FA7-8BA3-EC3DC265BC78}"/>
                </a:ext>
              </a:extLst>
            </p:cNvPr>
            <p:cNvSpPr/>
            <p:nvPr/>
          </p:nvSpPr>
          <p:spPr>
            <a:xfrm>
              <a:off x="4698804" y="3621550"/>
              <a:ext cx="383160" cy="229232"/>
            </a:xfrm>
            <a:custGeom>
              <a:avLst/>
              <a:gdLst/>
              <a:ahLst/>
              <a:cxnLst/>
              <a:rect l="l" t="t" r="r" b="b"/>
              <a:pathLst>
                <a:path w="1847" h="1105" extrusionOk="0">
                  <a:moveTo>
                    <a:pt x="35" y="1"/>
                  </a:moveTo>
                  <a:lnTo>
                    <a:pt x="1" y="59"/>
                  </a:lnTo>
                  <a:lnTo>
                    <a:pt x="1812" y="1105"/>
                  </a:lnTo>
                  <a:lnTo>
                    <a:pt x="1846" y="10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62;p65">
              <a:extLst>
                <a:ext uri="{FF2B5EF4-FFF2-40B4-BE49-F238E27FC236}">
                  <a16:creationId xmlns:a16="http://schemas.microsoft.com/office/drawing/2014/main" id="{1F933FAE-0878-432D-9371-2562C949BEAB}"/>
                </a:ext>
              </a:extLst>
            </p:cNvPr>
            <p:cNvSpPr/>
            <p:nvPr/>
          </p:nvSpPr>
          <p:spPr>
            <a:xfrm>
              <a:off x="5071593" y="3621343"/>
              <a:ext cx="386479" cy="657202"/>
            </a:xfrm>
            <a:custGeom>
              <a:avLst/>
              <a:gdLst/>
              <a:ahLst/>
              <a:cxnLst/>
              <a:rect l="l" t="t" r="r" b="b"/>
              <a:pathLst>
                <a:path w="1863" h="3168" extrusionOk="0">
                  <a:moveTo>
                    <a:pt x="1830" y="1"/>
                  </a:moveTo>
                  <a:lnTo>
                    <a:pt x="1" y="1057"/>
                  </a:lnTo>
                  <a:lnTo>
                    <a:pt x="1" y="3167"/>
                  </a:lnTo>
                  <a:lnTo>
                    <a:pt x="69" y="3167"/>
                  </a:lnTo>
                  <a:lnTo>
                    <a:pt x="69" y="1095"/>
                  </a:lnTo>
                  <a:lnTo>
                    <a:pt x="1862" y="59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63;p65">
              <a:extLst>
                <a:ext uri="{FF2B5EF4-FFF2-40B4-BE49-F238E27FC236}">
                  <a16:creationId xmlns:a16="http://schemas.microsoft.com/office/drawing/2014/main" id="{A8A38E8F-29AB-4988-9CB8-402AD7A717F2}"/>
                </a:ext>
              </a:extLst>
            </p:cNvPr>
            <p:cNvSpPr/>
            <p:nvPr/>
          </p:nvSpPr>
          <p:spPr>
            <a:xfrm>
              <a:off x="5053025" y="3814775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64;p65">
              <a:extLst>
                <a:ext uri="{FF2B5EF4-FFF2-40B4-BE49-F238E27FC236}">
                  <a16:creationId xmlns:a16="http://schemas.microsoft.com/office/drawing/2014/main" id="{1FFA2351-B918-4A4B-B3E7-4C2F147827EE}"/>
                </a:ext>
              </a:extLst>
            </p:cNvPr>
            <p:cNvSpPr/>
            <p:nvPr/>
          </p:nvSpPr>
          <p:spPr>
            <a:xfrm>
              <a:off x="4672025" y="35957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65;p65">
              <a:extLst>
                <a:ext uri="{FF2B5EF4-FFF2-40B4-BE49-F238E27FC236}">
                  <a16:creationId xmlns:a16="http://schemas.microsoft.com/office/drawing/2014/main" id="{2C557CE3-2DE9-4F9B-AB2C-A9864A94C17A}"/>
                </a:ext>
              </a:extLst>
            </p:cNvPr>
            <p:cNvSpPr/>
            <p:nvPr/>
          </p:nvSpPr>
          <p:spPr>
            <a:xfrm>
              <a:off x="5043500" y="33814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66;p65">
              <a:extLst>
                <a:ext uri="{FF2B5EF4-FFF2-40B4-BE49-F238E27FC236}">
                  <a16:creationId xmlns:a16="http://schemas.microsoft.com/office/drawing/2014/main" id="{BA8D15FE-A72C-4500-8BE2-B56662871003}"/>
                </a:ext>
              </a:extLst>
            </p:cNvPr>
            <p:cNvSpPr/>
            <p:nvPr/>
          </p:nvSpPr>
          <p:spPr>
            <a:xfrm>
              <a:off x="5419725" y="3600475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967;p65">
              <a:extLst>
                <a:ext uri="{FF2B5EF4-FFF2-40B4-BE49-F238E27FC236}">
                  <a16:creationId xmlns:a16="http://schemas.microsoft.com/office/drawing/2014/main" id="{E206842F-A09A-412F-A68A-7936460F2F2E}"/>
                </a:ext>
              </a:extLst>
            </p:cNvPr>
            <p:cNvSpPr/>
            <p:nvPr/>
          </p:nvSpPr>
          <p:spPr>
            <a:xfrm>
              <a:off x="5424475" y="403385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968;p65">
              <a:extLst>
                <a:ext uri="{FF2B5EF4-FFF2-40B4-BE49-F238E27FC236}">
                  <a16:creationId xmlns:a16="http://schemas.microsoft.com/office/drawing/2014/main" id="{8257F0C3-AF83-4B6B-98ED-552F25B03697}"/>
                </a:ext>
              </a:extLst>
            </p:cNvPr>
            <p:cNvSpPr/>
            <p:nvPr/>
          </p:nvSpPr>
          <p:spPr>
            <a:xfrm>
              <a:off x="4676775" y="403385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969;p65">
              <a:extLst>
                <a:ext uri="{FF2B5EF4-FFF2-40B4-BE49-F238E27FC236}">
                  <a16:creationId xmlns:a16="http://schemas.microsoft.com/office/drawing/2014/main" id="{ECC05304-9B2A-4646-8B09-B3F3A7B200FD}"/>
                </a:ext>
              </a:extLst>
            </p:cNvPr>
            <p:cNvSpPr/>
            <p:nvPr/>
          </p:nvSpPr>
          <p:spPr>
            <a:xfrm>
              <a:off x="5053025" y="42434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3048;p65">
            <a:extLst>
              <a:ext uri="{FF2B5EF4-FFF2-40B4-BE49-F238E27FC236}">
                <a16:creationId xmlns:a16="http://schemas.microsoft.com/office/drawing/2014/main" id="{C27A0DD9-45E5-4D35-A94E-001A414CA375}"/>
              </a:ext>
            </a:extLst>
          </p:cNvPr>
          <p:cNvGrpSpPr/>
          <p:nvPr/>
        </p:nvGrpSpPr>
        <p:grpSpPr>
          <a:xfrm>
            <a:off x="5951282" y="1823638"/>
            <a:ext cx="651386" cy="752185"/>
            <a:chOff x="6025625" y="2260150"/>
            <a:chExt cx="765706" cy="884196"/>
          </a:xfrm>
        </p:grpSpPr>
        <p:sp>
          <p:nvSpPr>
            <p:cNvPr id="28" name="Google Shape;3049;p65">
              <a:extLst>
                <a:ext uri="{FF2B5EF4-FFF2-40B4-BE49-F238E27FC236}">
                  <a16:creationId xmlns:a16="http://schemas.microsoft.com/office/drawing/2014/main" id="{4F52F60D-BF48-4676-B819-3A17B8671CBE}"/>
                </a:ext>
              </a:extLst>
            </p:cNvPr>
            <p:cNvSpPr/>
            <p:nvPr/>
          </p:nvSpPr>
          <p:spPr>
            <a:xfrm>
              <a:off x="6025625" y="2260150"/>
              <a:ext cx="765706" cy="884196"/>
            </a:xfrm>
            <a:custGeom>
              <a:avLst/>
              <a:gdLst/>
              <a:ahLst/>
              <a:cxnLst/>
              <a:rect l="l" t="t" r="r" b="b"/>
              <a:pathLst>
                <a:path w="6068" h="7007" extrusionOk="0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3050;p65">
              <a:extLst>
                <a:ext uri="{FF2B5EF4-FFF2-40B4-BE49-F238E27FC236}">
                  <a16:creationId xmlns:a16="http://schemas.microsoft.com/office/drawing/2014/main" id="{DF5480A4-1D57-4E92-8EEA-58D92E120D34}"/>
                </a:ext>
              </a:extLst>
            </p:cNvPr>
            <p:cNvSpPr/>
            <p:nvPr/>
          </p:nvSpPr>
          <p:spPr>
            <a:xfrm>
              <a:off x="6029158" y="2479213"/>
              <a:ext cx="382853" cy="229156"/>
            </a:xfrm>
            <a:custGeom>
              <a:avLst/>
              <a:gdLst/>
              <a:ahLst/>
              <a:cxnLst/>
              <a:rect l="l" t="t" r="r" b="b"/>
              <a:pathLst>
                <a:path w="3034" h="1816" extrusionOk="0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51;p65">
              <a:extLst>
                <a:ext uri="{FF2B5EF4-FFF2-40B4-BE49-F238E27FC236}">
                  <a16:creationId xmlns:a16="http://schemas.microsoft.com/office/drawing/2014/main" id="{A56805EC-F41C-42EE-AFDF-1319C122225C}"/>
                </a:ext>
              </a:extLst>
            </p:cNvPr>
            <p:cNvSpPr/>
            <p:nvPr/>
          </p:nvSpPr>
          <p:spPr>
            <a:xfrm>
              <a:off x="6401409" y="2479213"/>
              <a:ext cx="386386" cy="656932"/>
            </a:xfrm>
            <a:custGeom>
              <a:avLst/>
              <a:gdLst/>
              <a:ahLst/>
              <a:cxnLst/>
              <a:rect l="l" t="t" r="r" b="b"/>
              <a:pathLst>
                <a:path w="3062" h="5206" extrusionOk="0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" name="Google Shape;3069;p65">
            <a:extLst>
              <a:ext uri="{FF2B5EF4-FFF2-40B4-BE49-F238E27FC236}">
                <a16:creationId xmlns:a16="http://schemas.microsoft.com/office/drawing/2014/main" id="{7F4B087B-D1A9-428D-B376-2FB9ED38D1E4}"/>
              </a:ext>
            </a:extLst>
          </p:cNvPr>
          <p:cNvGrpSpPr/>
          <p:nvPr/>
        </p:nvGrpSpPr>
        <p:grpSpPr>
          <a:xfrm rot="5400000">
            <a:off x="7096139" y="1261899"/>
            <a:ext cx="905456" cy="897226"/>
            <a:chOff x="2723975" y="2756450"/>
            <a:chExt cx="554850" cy="491575"/>
          </a:xfrm>
        </p:grpSpPr>
        <p:sp>
          <p:nvSpPr>
            <p:cNvPr id="32" name="Google Shape;3070;p65">
              <a:extLst>
                <a:ext uri="{FF2B5EF4-FFF2-40B4-BE49-F238E27FC236}">
                  <a16:creationId xmlns:a16="http://schemas.microsoft.com/office/drawing/2014/main" id="{74DE9792-A1D6-4C1A-A02B-7955EBC43C4C}"/>
                </a:ext>
              </a:extLst>
            </p:cNvPr>
            <p:cNvSpPr/>
            <p:nvPr/>
          </p:nvSpPr>
          <p:spPr>
            <a:xfrm>
              <a:off x="2723975" y="2756450"/>
              <a:ext cx="34593" cy="34685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190" y="0"/>
                  </a:move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2"/>
                    <a:pt x="190" y="382"/>
                  </a:cubicBezTo>
                  <a:cubicBezTo>
                    <a:pt x="295" y="382"/>
                    <a:pt x="380" y="296"/>
                    <a:pt x="380" y="191"/>
                  </a:cubicBezTo>
                  <a:cubicBezTo>
                    <a:pt x="380" y="86"/>
                    <a:pt x="295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071;p65">
              <a:extLst>
                <a:ext uri="{FF2B5EF4-FFF2-40B4-BE49-F238E27FC236}">
                  <a16:creationId xmlns:a16="http://schemas.microsoft.com/office/drawing/2014/main" id="{CA0443FC-FBAB-42EC-885A-EADDF6EC9AF3}"/>
                </a:ext>
              </a:extLst>
            </p:cNvPr>
            <p:cNvSpPr/>
            <p:nvPr/>
          </p:nvSpPr>
          <p:spPr>
            <a:xfrm>
              <a:off x="2723975" y="2908807"/>
              <a:ext cx="34593" cy="34594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85" y="0"/>
                    <a:pt x="0" y="86"/>
                    <a:pt x="0" y="190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95" y="381"/>
                    <a:pt x="380" y="296"/>
                    <a:pt x="380" y="190"/>
                  </a:cubicBezTo>
                  <a:cubicBezTo>
                    <a:pt x="380" y="86"/>
                    <a:pt x="295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072;p65">
              <a:extLst>
                <a:ext uri="{FF2B5EF4-FFF2-40B4-BE49-F238E27FC236}">
                  <a16:creationId xmlns:a16="http://schemas.microsoft.com/office/drawing/2014/main" id="{F776BB50-7752-4ED7-AAA0-E1A67708C323}"/>
                </a:ext>
              </a:extLst>
            </p:cNvPr>
            <p:cNvSpPr/>
            <p:nvPr/>
          </p:nvSpPr>
          <p:spPr>
            <a:xfrm>
              <a:off x="2723975" y="3061074"/>
              <a:ext cx="34593" cy="34685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190" y="1"/>
                  </a:moveTo>
                  <a:cubicBezTo>
                    <a:pt x="85" y="1"/>
                    <a:pt x="0" y="86"/>
                    <a:pt x="0" y="191"/>
                  </a:cubicBezTo>
                  <a:cubicBezTo>
                    <a:pt x="0" y="297"/>
                    <a:pt x="85" y="382"/>
                    <a:pt x="190" y="382"/>
                  </a:cubicBezTo>
                  <a:cubicBezTo>
                    <a:pt x="295" y="382"/>
                    <a:pt x="380" y="297"/>
                    <a:pt x="380" y="191"/>
                  </a:cubicBezTo>
                  <a:cubicBezTo>
                    <a:pt x="380" y="86"/>
                    <a:pt x="295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073;p65">
              <a:extLst>
                <a:ext uri="{FF2B5EF4-FFF2-40B4-BE49-F238E27FC236}">
                  <a16:creationId xmlns:a16="http://schemas.microsoft.com/office/drawing/2014/main" id="{A79CF951-B7B5-4B68-9453-4AD5BB6B0095}"/>
                </a:ext>
              </a:extLst>
            </p:cNvPr>
            <p:cNvSpPr/>
            <p:nvPr/>
          </p:nvSpPr>
          <p:spPr>
            <a:xfrm>
              <a:off x="2723975" y="3213431"/>
              <a:ext cx="34593" cy="34594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1"/>
                  </a:moveTo>
                  <a:cubicBezTo>
                    <a:pt x="85" y="1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95" y="381"/>
                    <a:pt x="380" y="296"/>
                    <a:pt x="380" y="191"/>
                  </a:cubicBezTo>
                  <a:cubicBezTo>
                    <a:pt x="380" y="86"/>
                    <a:pt x="295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074;p65">
              <a:extLst>
                <a:ext uri="{FF2B5EF4-FFF2-40B4-BE49-F238E27FC236}">
                  <a16:creationId xmlns:a16="http://schemas.microsoft.com/office/drawing/2014/main" id="{94DBB553-1BD9-4C5F-9BDD-2F3D8C5AE3F2}"/>
                </a:ext>
              </a:extLst>
            </p:cNvPr>
            <p:cNvSpPr/>
            <p:nvPr/>
          </p:nvSpPr>
          <p:spPr>
            <a:xfrm>
              <a:off x="2897303" y="2756450"/>
              <a:ext cx="34684" cy="3468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2" y="0"/>
                  </a:moveTo>
                  <a:cubicBezTo>
                    <a:pt x="86" y="0"/>
                    <a:pt x="1" y="86"/>
                    <a:pt x="1" y="191"/>
                  </a:cubicBezTo>
                  <a:cubicBezTo>
                    <a:pt x="1" y="296"/>
                    <a:pt x="86" y="382"/>
                    <a:pt x="192" y="382"/>
                  </a:cubicBezTo>
                  <a:cubicBezTo>
                    <a:pt x="296" y="382"/>
                    <a:pt x="381" y="296"/>
                    <a:pt x="381" y="191"/>
                  </a:cubicBezTo>
                  <a:cubicBezTo>
                    <a:pt x="381" y="86"/>
                    <a:pt x="296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075;p65">
              <a:extLst>
                <a:ext uri="{FF2B5EF4-FFF2-40B4-BE49-F238E27FC236}">
                  <a16:creationId xmlns:a16="http://schemas.microsoft.com/office/drawing/2014/main" id="{EA9CCF16-6213-4681-88FB-A73919AFA893}"/>
                </a:ext>
              </a:extLst>
            </p:cNvPr>
            <p:cNvSpPr/>
            <p:nvPr/>
          </p:nvSpPr>
          <p:spPr>
            <a:xfrm>
              <a:off x="2897303" y="2908807"/>
              <a:ext cx="34684" cy="34594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92" y="0"/>
                  </a:moveTo>
                  <a:cubicBezTo>
                    <a:pt x="86" y="0"/>
                    <a:pt x="1" y="86"/>
                    <a:pt x="1" y="190"/>
                  </a:cubicBezTo>
                  <a:cubicBezTo>
                    <a:pt x="1" y="296"/>
                    <a:pt x="86" y="381"/>
                    <a:pt x="192" y="381"/>
                  </a:cubicBezTo>
                  <a:cubicBezTo>
                    <a:pt x="296" y="381"/>
                    <a:pt x="381" y="296"/>
                    <a:pt x="381" y="190"/>
                  </a:cubicBezTo>
                  <a:cubicBezTo>
                    <a:pt x="381" y="86"/>
                    <a:pt x="296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076;p65">
              <a:extLst>
                <a:ext uri="{FF2B5EF4-FFF2-40B4-BE49-F238E27FC236}">
                  <a16:creationId xmlns:a16="http://schemas.microsoft.com/office/drawing/2014/main" id="{11BAF739-06BE-4586-A577-6F9F2734532E}"/>
                </a:ext>
              </a:extLst>
            </p:cNvPr>
            <p:cNvSpPr/>
            <p:nvPr/>
          </p:nvSpPr>
          <p:spPr>
            <a:xfrm>
              <a:off x="2897303" y="3061074"/>
              <a:ext cx="34684" cy="3468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2" y="1"/>
                  </a:moveTo>
                  <a:cubicBezTo>
                    <a:pt x="86" y="1"/>
                    <a:pt x="1" y="86"/>
                    <a:pt x="1" y="191"/>
                  </a:cubicBezTo>
                  <a:cubicBezTo>
                    <a:pt x="1" y="297"/>
                    <a:pt x="86" y="382"/>
                    <a:pt x="192" y="382"/>
                  </a:cubicBezTo>
                  <a:cubicBezTo>
                    <a:pt x="296" y="382"/>
                    <a:pt x="381" y="297"/>
                    <a:pt x="381" y="191"/>
                  </a:cubicBezTo>
                  <a:cubicBezTo>
                    <a:pt x="381" y="86"/>
                    <a:pt x="296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077;p65">
              <a:extLst>
                <a:ext uri="{FF2B5EF4-FFF2-40B4-BE49-F238E27FC236}">
                  <a16:creationId xmlns:a16="http://schemas.microsoft.com/office/drawing/2014/main" id="{3152BD1A-0422-47CA-BC99-A224DF6E1D18}"/>
                </a:ext>
              </a:extLst>
            </p:cNvPr>
            <p:cNvSpPr/>
            <p:nvPr/>
          </p:nvSpPr>
          <p:spPr>
            <a:xfrm>
              <a:off x="2897303" y="3213431"/>
              <a:ext cx="34684" cy="34594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92" y="1"/>
                  </a:moveTo>
                  <a:cubicBezTo>
                    <a:pt x="86" y="1"/>
                    <a:pt x="1" y="86"/>
                    <a:pt x="1" y="190"/>
                  </a:cubicBezTo>
                  <a:cubicBezTo>
                    <a:pt x="1" y="296"/>
                    <a:pt x="86" y="381"/>
                    <a:pt x="192" y="381"/>
                  </a:cubicBezTo>
                  <a:cubicBezTo>
                    <a:pt x="296" y="381"/>
                    <a:pt x="381" y="296"/>
                    <a:pt x="381" y="190"/>
                  </a:cubicBezTo>
                  <a:cubicBezTo>
                    <a:pt x="381" y="86"/>
                    <a:pt x="296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3078;p65">
              <a:extLst>
                <a:ext uri="{FF2B5EF4-FFF2-40B4-BE49-F238E27FC236}">
                  <a16:creationId xmlns:a16="http://schemas.microsoft.com/office/drawing/2014/main" id="{5ADCC8A4-61FC-443F-BA34-0561F18A2285}"/>
                </a:ext>
              </a:extLst>
            </p:cNvPr>
            <p:cNvSpPr/>
            <p:nvPr/>
          </p:nvSpPr>
          <p:spPr>
            <a:xfrm>
              <a:off x="3070722" y="2756450"/>
              <a:ext cx="34593" cy="34685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191" y="0"/>
                  </a:moveTo>
                  <a:cubicBezTo>
                    <a:pt x="86" y="0"/>
                    <a:pt x="1" y="86"/>
                    <a:pt x="1" y="191"/>
                  </a:cubicBezTo>
                  <a:cubicBezTo>
                    <a:pt x="1" y="296"/>
                    <a:pt x="86" y="382"/>
                    <a:pt x="191" y="382"/>
                  </a:cubicBezTo>
                  <a:cubicBezTo>
                    <a:pt x="296" y="382"/>
                    <a:pt x="381" y="296"/>
                    <a:pt x="381" y="191"/>
                  </a:cubicBezTo>
                  <a:cubicBezTo>
                    <a:pt x="381" y="86"/>
                    <a:pt x="29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3079;p65">
              <a:extLst>
                <a:ext uri="{FF2B5EF4-FFF2-40B4-BE49-F238E27FC236}">
                  <a16:creationId xmlns:a16="http://schemas.microsoft.com/office/drawing/2014/main" id="{15C3A36D-E017-478E-BCFC-8FC75CCB490B}"/>
                </a:ext>
              </a:extLst>
            </p:cNvPr>
            <p:cNvSpPr/>
            <p:nvPr/>
          </p:nvSpPr>
          <p:spPr>
            <a:xfrm>
              <a:off x="3070722" y="2908807"/>
              <a:ext cx="34593" cy="34594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1" y="0"/>
                  </a:moveTo>
                  <a:cubicBezTo>
                    <a:pt x="86" y="0"/>
                    <a:pt x="1" y="86"/>
                    <a:pt x="1" y="190"/>
                  </a:cubicBezTo>
                  <a:cubicBezTo>
                    <a:pt x="1" y="296"/>
                    <a:pt x="86" y="381"/>
                    <a:pt x="191" y="381"/>
                  </a:cubicBezTo>
                  <a:cubicBezTo>
                    <a:pt x="296" y="381"/>
                    <a:pt x="381" y="296"/>
                    <a:pt x="381" y="190"/>
                  </a:cubicBezTo>
                  <a:cubicBezTo>
                    <a:pt x="381" y="86"/>
                    <a:pt x="29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3080;p65">
              <a:extLst>
                <a:ext uri="{FF2B5EF4-FFF2-40B4-BE49-F238E27FC236}">
                  <a16:creationId xmlns:a16="http://schemas.microsoft.com/office/drawing/2014/main" id="{54C64D03-49EF-4622-961B-BA87A4C60ED6}"/>
                </a:ext>
              </a:extLst>
            </p:cNvPr>
            <p:cNvSpPr/>
            <p:nvPr/>
          </p:nvSpPr>
          <p:spPr>
            <a:xfrm>
              <a:off x="3070722" y="3061074"/>
              <a:ext cx="34593" cy="34685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191" y="1"/>
                  </a:moveTo>
                  <a:cubicBezTo>
                    <a:pt x="86" y="1"/>
                    <a:pt x="1" y="86"/>
                    <a:pt x="1" y="191"/>
                  </a:cubicBezTo>
                  <a:cubicBezTo>
                    <a:pt x="1" y="297"/>
                    <a:pt x="86" y="382"/>
                    <a:pt x="191" y="382"/>
                  </a:cubicBezTo>
                  <a:cubicBezTo>
                    <a:pt x="296" y="382"/>
                    <a:pt x="381" y="297"/>
                    <a:pt x="381" y="191"/>
                  </a:cubicBezTo>
                  <a:cubicBezTo>
                    <a:pt x="381" y="86"/>
                    <a:pt x="296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3081;p65">
              <a:extLst>
                <a:ext uri="{FF2B5EF4-FFF2-40B4-BE49-F238E27FC236}">
                  <a16:creationId xmlns:a16="http://schemas.microsoft.com/office/drawing/2014/main" id="{F09D518B-F723-4BEA-ADEB-A59FB516790C}"/>
                </a:ext>
              </a:extLst>
            </p:cNvPr>
            <p:cNvSpPr/>
            <p:nvPr/>
          </p:nvSpPr>
          <p:spPr>
            <a:xfrm>
              <a:off x="3070722" y="3213431"/>
              <a:ext cx="34593" cy="34594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1" y="1"/>
                  </a:moveTo>
                  <a:cubicBezTo>
                    <a:pt x="86" y="1"/>
                    <a:pt x="1" y="86"/>
                    <a:pt x="1" y="190"/>
                  </a:cubicBezTo>
                  <a:cubicBezTo>
                    <a:pt x="1" y="296"/>
                    <a:pt x="86" y="381"/>
                    <a:pt x="191" y="381"/>
                  </a:cubicBezTo>
                  <a:cubicBezTo>
                    <a:pt x="296" y="381"/>
                    <a:pt x="381" y="296"/>
                    <a:pt x="381" y="190"/>
                  </a:cubicBezTo>
                  <a:cubicBezTo>
                    <a:pt x="381" y="86"/>
                    <a:pt x="296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3082;p65">
              <a:extLst>
                <a:ext uri="{FF2B5EF4-FFF2-40B4-BE49-F238E27FC236}">
                  <a16:creationId xmlns:a16="http://schemas.microsoft.com/office/drawing/2014/main" id="{F2216B97-A2F4-4275-9184-B0CCAC302407}"/>
                </a:ext>
              </a:extLst>
            </p:cNvPr>
            <p:cNvSpPr/>
            <p:nvPr/>
          </p:nvSpPr>
          <p:spPr>
            <a:xfrm>
              <a:off x="3244141" y="2756450"/>
              <a:ext cx="34684" cy="3468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1" y="0"/>
                  </a:moveTo>
                  <a:cubicBezTo>
                    <a:pt x="86" y="0"/>
                    <a:pt x="0" y="86"/>
                    <a:pt x="0" y="191"/>
                  </a:cubicBezTo>
                  <a:cubicBezTo>
                    <a:pt x="0" y="296"/>
                    <a:pt x="86" y="382"/>
                    <a:pt x="191" y="382"/>
                  </a:cubicBezTo>
                  <a:cubicBezTo>
                    <a:pt x="297" y="382"/>
                    <a:pt x="382" y="296"/>
                    <a:pt x="382" y="191"/>
                  </a:cubicBezTo>
                  <a:cubicBezTo>
                    <a:pt x="382" y="86"/>
                    <a:pt x="297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083;p65">
              <a:extLst>
                <a:ext uri="{FF2B5EF4-FFF2-40B4-BE49-F238E27FC236}">
                  <a16:creationId xmlns:a16="http://schemas.microsoft.com/office/drawing/2014/main" id="{9BB815CB-DD8E-423F-96EA-9A95F4BC5D1C}"/>
                </a:ext>
              </a:extLst>
            </p:cNvPr>
            <p:cNvSpPr/>
            <p:nvPr/>
          </p:nvSpPr>
          <p:spPr>
            <a:xfrm>
              <a:off x="3244141" y="2908807"/>
              <a:ext cx="34684" cy="34594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91" y="0"/>
                  </a:moveTo>
                  <a:cubicBezTo>
                    <a:pt x="86" y="0"/>
                    <a:pt x="0" y="86"/>
                    <a:pt x="0" y="190"/>
                  </a:cubicBezTo>
                  <a:cubicBezTo>
                    <a:pt x="0" y="296"/>
                    <a:pt x="86" y="381"/>
                    <a:pt x="191" y="381"/>
                  </a:cubicBezTo>
                  <a:cubicBezTo>
                    <a:pt x="297" y="381"/>
                    <a:pt x="382" y="296"/>
                    <a:pt x="382" y="190"/>
                  </a:cubicBezTo>
                  <a:cubicBezTo>
                    <a:pt x="382" y="86"/>
                    <a:pt x="297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084;p65">
              <a:extLst>
                <a:ext uri="{FF2B5EF4-FFF2-40B4-BE49-F238E27FC236}">
                  <a16:creationId xmlns:a16="http://schemas.microsoft.com/office/drawing/2014/main" id="{BA77728B-E1D0-4049-AB07-E25397D8C51F}"/>
                </a:ext>
              </a:extLst>
            </p:cNvPr>
            <p:cNvSpPr/>
            <p:nvPr/>
          </p:nvSpPr>
          <p:spPr>
            <a:xfrm>
              <a:off x="3244141" y="3061074"/>
              <a:ext cx="34684" cy="3468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1" y="1"/>
                  </a:moveTo>
                  <a:cubicBezTo>
                    <a:pt x="86" y="1"/>
                    <a:pt x="0" y="86"/>
                    <a:pt x="0" y="191"/>
                  </a:cubicBezTo>
                  <a:cubicBezTo>
                    <a:pt x="0" y="297"/>
                    <a:pt x="86" y="382"/>
                    <a:pt x="191" y="382"/>
                  </a:cubicBezTo>
                  <a:cubicBezTo>
                    <a:pt x="297" y="382"/>
                    <a:pt x="382" y="297"/>
                    <a:pt x="382" y="191"/>
                  </a:cubicBezTo>
                  <a:cubicBezTo>
                    <a:pt x="382" y="86"/>
                    <a:pt x="297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085;p65">
              <a:extLst>
                <a:ext uri="{FF2B5EF4-FFF2-40B4-BE49-F238E27FC236}">
                  <a16:creationId xmlns:a16="http://schemas.microsoft.com/office/drawing/2014/main" id="{D9A78AB2-FA1B-47D5-8D7B-6EFA893990D4}"/>
                </a:ext>
              </a:extLst>
            </p:cNvPr>
            <p:cNvSpPr/>
            <p:nvPr/>
          </p:nvSpPr>
          <p:spPr>
            <a:xfrm>
              <a:off x="3244141" y="3213431"/>
              <a:ext cx="34684" cy="34594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91" y="1"/>
                  </a:moveTo>
                  <a:cubicBezTo>
                    <a:pt x="86" y="1"/>
                    <a:pt x="0" y="86"/>
                    <a:pt x="0" y="190"/>
                  </a:cubicBezTo>
                  <a:cubicBezTo>
                    <a:pt x="0" y="296"/>
                    <a:pt x="86" y="381"/>
                    <a:pt x="191" y="381"/>
                  </a:cubicBezTo>
                  <a:cubicBezTo>
                    <a:pt x="297" y="381"/>
                    <a:pt x="382" y="296"/>
                    <a:pt x="382" y="190"/>
                  </a:cubicBezTo>
                  <a:cubicBezTo>
                    <a:pt x="382" y="86"/>
                    <a:pt x="297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" name="Google Shape;2955;p65">
            <a:extLst>
              <a:ext uri="{FF2B5EF4-FFF2-40B4-BE49-F238E27FC236}">
                <a16:creationId xmlns:a16="http://schemas.microsoft.com/office/drawing/2014/main" id="{A263C063-1205-48B3-9CAC-43446BC658F0}"/>
              </a:ext>
            </a:extLst>
          </p:cNvPr>
          <p:cNvGrpSpPr/>
          <p:nvPr/>
        </p:nvGrpSpPr>
        <p:grpSpPr>
          <a:xfrm>
            <a:off x="6991535" y="2511225"/>
            <a:ext cx="651386" cy="752185"/>
            <a:chOff x="6025625" y="2260150"/>
            <a:chExt cx="765706" cy="884196"/>
          </a:xfrm>
        </p:grpSpPr>
        <p:sp>
          <p:nvSpPr>
            <p:cNvPr id="49" name="Google Shape;2956;p65">
              <a:extLst>
                <a:ext uri="{FF2B5EF4-FFF2-40B4-BE49-F238E27FC236}">
                  <a16:creationId xmlns:a16="http://schemas.microsoft.com/office/drawing/2014/main" id="{60292022-9C4C-4B9B-B1D1-5D63137581FD}"/>
                </a:ext>
              </a:extLst>
            </p:cNvPr>
            <p:cNvSpPr/>
            <p:nvPr/>
          </p:nvSpPr>
          <p:spPr>
            <a:xfrm>
              <a:off x="6025625" y="2260150"/>
              <a:ext cx="765706" cy="884196"/>
            </a:xfrm>
            <a:custGeom>
              <a:avLst/>
              <a:gdLst/>
              <a:ahLst/>
              <a:cxnLst/>
              <a:rect l="l" t="t" r="r" b="b"/>
              <a:pathLst>
                <a:path w="6068" h="7007" extrusionOk="0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957;p65">
              <a:extLst>
                <a:ext uri="{FF2B5EF4-FFF2-40B4-BE49-F238E27FC236}">
                  <a16:creationId xmlns:a16="http://schemas.microsoft.com/office/drawing/2014/main" id="{6E238CAC-34B3-475A-AD41-E5D5E5F8E58B}"/>
                </a:ext>
              </a:extLst>
            </p:cNvPr>
            <p:cNvSpPr/>
            <p:nvPr/>
          </p:nvSpPr>
          <p:spPr>
            <a:xfrm>
              <a:off x="6029158" y="2479213"/>
              <a:ext cx="382853" cy="229156"/>
            </a:xfrm>
            <a:custGeom>
              <a:avLst/>
              <a:gdLst/>
              <a:ahLst/>
              <a:cxnLst/>
              <a:rect l="l" t="t" r="r" b="b"/>
              <a:pathLst>
                <a:path w="3034" h="1816" extrusionOk="0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2958;p65">
              <a:extLst>
                <a:ext uri="{FF2B5EF4-FFF2-40B4-BE49-F238E27FC236}">
                  <a16:creationId xmlns:a16="http://schemas.microsoft.com/office/drawing/2014/main" id="{803CBAB9-5F68-4BE7-BF44-7326A6550C3C}"/>
                </a:ext>
              </a:extLst>
            </p:cNvPr>
            <p:cNvSpPr/>
            <p:nvPr/>
          </p:nvSpPr>
          <p:spPr>
            <a:xfrm>
              <a:off x="6401409" y="2479213"/>
              <a:ext cx="386386" cy="656932"/>
            </a:xfrm>
            <a:custGeom>
              <a:avLst/>
              <a:gdLst/>
              <a:ahLst/>
              <a:cxnLst/>
              <a:rect l="l" t="t" r="r" b="b"/>
              <a:pathLst>
                <a:path w="3062" h="5206" extrusionOk="0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53955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839662" y="943887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95263" y="339935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56;p36">
            <a:extLst>
              <a:ext uri="{FF2B5EF4-FFF2-40B4-BE49-F238E27FC236}">
                <a16:creationId xmlns:a16="http://schemas.microsoft.com/office/drawing/2014/main" id="{ABAD69D5-568E-4C49-B42F-D966A84BCD6F}"/>
              </a:ext>
            </a:extLst>
          </p:cNvPr>
          <p:cNvSpPr txBox="1">
            <a:spLocks/>
          </p:cNvSpPr>
          <p:nvPr/>
        </p:nvSpPr>
        <p:spPr>
          <a:xfrm>
            <a:off x="557757" y="171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ارزیابی عملکرد</a:t>
            </a:r>
          </a:p>
          <a:p>
            <a:pPr algn="ctr" rtl="1"/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57A620-2A7D-4923-BBD7-A83E3E63923A}"/>
              </a:ext>
            </a:extLst>
          </p:cNvPr>
          <p:cNvSpPr/>
          <p:nvPr/>
        </p:nvSpPr>
        <p:spPr>
          <a:xfrm>
            <a:off x="709475" y="1887447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score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F6EB97-8AA3-4706-B08A-4E4C5CA75D2C}"/>
              </a:ext>
            </a:extLst>
          </p:cNvPr>
          <p:cNvSpPr/>
          <p:nvPr/>
        </p:nvSpPr>
        <p:spPr>
          <a:xfrm>
            <a:off x="727271" y="261067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4CFDD0-ECF5-413D-820E-A2C5DAC2D847}"/>
              </a:ext>
            </a:extLst>
          </p:cNvPr>
          <p:cNvSpPr/>
          <p:nvPr/>
        </p:nvSpPr>
        <p:spPr>
          <a:xfrm>
            <a:off x="705736" y="2961718"/>
            <a:ext cx="261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classes probabilities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CCE7DB-8CB3-43A6-8717-FF0B6AC79BBD}"/>
              </a:ext>
            </a:extLst>
          </p:cNvPr>
          <p:cNvSpPr/>
          <p:nvPr/>
        </p:nvSpPr>
        <p:spPr>
          <a:xfrm>
            <a:off x="705736" y="3323517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, Recall , f1 score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1D5EEE-857B-4F45-9C2A-7F62197470F2}"/>
              </a:ext>
            </a:extLst>
          </p:cNvPr>
          <p:cNvSpPr/>
          <p:nvPr/>
        </p:nvSpPr>
        <p:spPr>
          <a:xfrm>
            <a:off x="727271" y="2238352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Accuracy</a:t>
            </a:r>
          </a:p>
        </p:txBody>
      </p:sp>
      <p:pic>
        <p:nvPicPr>
          <p:cNvPr id="29" name="Google Shape;1643;p48">
            <a:extLst>
              <a:ext uri="{FF2B5EF4-FFF2-40B4-BE49-F238E27FC236}">
                <a16:creationId xmlns:a16="http://schemas.microsoft.com/office/drawing/2014/main" id="{008CB206-3D7F-467E-93DC-786829AED41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14852" r="18531"/>
          <a:stretch/>
        </p:blipFill>
        <p:spPr>
          <a:xfrm>
            <a:off x="5329497" y="1494283"/>
            <a:ext cx="2282163" cy="213507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AF6B82F-10F7-4A8A-82A7-1341BEE9EB56}"/>
              </a:ext>
            </a:extLst>
          </p:cNvPr>
          <p:cNvSpPr/>
          <p:nvPr/>
        </p:nvSpPr>
        <p:spPr>
          <a:xfrm>
            <a:off x="727271" y="3666657"/>
            <a:ext cx="2358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 underfitting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94AA4-1EF4-4B4C-93F4-A9AC52DFF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485" y="1635833"/>
            <a:ext cx="3923075" cy="1480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0C725-A1B3-41C2-96C5-5966AA5E4A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485" y="3207730"/>
            <a:ext cx="3224256" cy="471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7F70A-F11A-40AB-81C6-20AF0DDF0D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9485" y="3770550"/>
            <a:ext cx="3480259" cy="1034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CC27B-68B0-4C6E-8042-5CFF96D91CD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09757" y="1903122"/>
            <a:ext cx="3195955" cy="2609215"/>
          </a:xfrm>
          <a:prstGeom prst="rect">
            <a:avLst/>
          </a:prstGeom>
        </p:spPr>
      </p:pic>
      <p:sp>
        <p:nvSpPr>
          <p:cNvPr id="8" name="Google Shape;1256;p36">
            <a:extLst>
              <a:ext uri="{FF2B5EF4-FFF2-40B4-BE49-F238E27FC236}">
                <a16:creationId xmlns:a16="http://schemas.microsoft.com/office/drawing/2014/main" id="{71E89902-4AA1-4891-B562-F35D87109028}"/>
              </a:ext>
            </a:extLst>
          </p:cNvPr>
          <p:cNvSpPr txBox="1">
            <a:spLocks/>
          </p:cNvSpPr>
          <p:nvPr/>
        </p:nvSpPr>
        <p:spPr>
          <a:xfrm>
            <a:off x="557757" y="171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ارزیابی عملکرد</a:t>
            </a:r>
          </a:p>
          <a:p>
            <a:pPr algn="ctr" rtl="1"/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B5141-AA9C-4EB5-A464-3EFF792231F1}"/>
              </a:ext>
            </a:extLst>
          </p:cNvPr>
          <p:cNvSpPr txBox="1"/>
          <p:nvPr/>
        </p:nvSpPr>
        <p:spPr>
          <a:xfrm>
            <a:off x="2201022" y="917292"/>
            <a:ext cx="3882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score – Null accuracy –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639752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51">
            <a:extLst>
              <a:ext uri="{FF2B5EF4-FFF2-40B4-BE49-F238E27FC236}">
                <a16:creationId xmlns:a16="http://schemas.microsoft.com/office/drawing/2014/main" id="{E5DBFBB4-0DF7-432C-8AB4-41CA0917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985" y="1009571"/>
            <a:ext cx="4652382" cy="354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52">
            <a:extLst>
              <a:ext uri="{FF2B5EF4-FFF2-40B4-BE49-F238E27FC236}">
                <a16:creationId xmlns:a16="http://schemas.microsoft.com/office/drawing/2014/main" id="{FD0BFDF6-B88A-4648-B441-056AD392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60" y="3363056"/>
            <a:ext cx="1552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53">
            <a:extLst>
              <a:ext uri="{FF2B5EF4-FFF2-40B4-BE49-F238E27FC236}">
                <a16:creationId xmlns:a16="http://schemas.microsoft.com/office/drawing/2014/main" id="{3253E710-CEE2-4E5C-8A2F-E2AAB5BE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85" y="1015957"/>
            <a:ext cx="15049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54">
            <a:extLst>
              <a:ext uri="{FF2B5EF4-FFF2-40B4-BE49-F238E27FC236}">
                <a16:creationId xmlns:a16="http://schemas.microsoft.com/office/drawing/2014/main" id="{3FA1D5C3-B3F3-4312-A165-E5CA4D36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722" y="2203794"/>
            <a:ext cx="14668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0931EE05-AF47-48F7-8044-66F41D24A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424" y="-3533876"/>
            <a:ext cx="9144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Yas"/>
                <a:ea typeface="Times New Roman" panose="02020603050405020304" pitchFamily="18" charset="0"/>
                <a:cs typeface="B Nazanin" panose="00000400000000000000" pitchFamily="2" charset="-78"/>
              </a:rPr>
              <a:t> 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9EF91B3-83CA-4AD3-B986-B639807E5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424" y="365827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Google Shape;1256;p36">
            <a:extLst>
              <a:ext uri="{FF2B5EF4-FFF2-40B4-BE49-F238E27FC236}">
                <a16:creationId xmlns:a16="http://schemas.microsoft.com/office/drawing/2014/main" id="{40759313-ACE4-4DE2-917B-34F21FB305AC}"/>
              </a:ext>
            </a:extLst>
          </p:cNvPr>
          <p:cNvSpPr txBox="1">
            <a:spLocks/>
          </p:cNvSpPr>
          <p:nvPr/>
        </p:nvSpPr>
        <p:spPr>
          <a:xfrm>
            <a:off x="557757" y="149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ارزیابی عملکرد</a:t>
            </a:r>
          </a:p>
          <a:p>
            <a:pPr algn="ctr" rtl="1"/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B39EB-A155-4F27-B19F-F2E60CAD672F}"/>
              </a:ext>
            </a:extLst>
          </p:cNvPr>
          <p:cNvSpPr txBox="1"/>
          <p:nvPr/>
        </p:nvSpPr>
        <p:spPr>
          <a:xfrm>
            <a:off x="3326768" y="695265"/>
            <a:ext cx="2297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Multiclasses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67696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E4AE08-6251-4E8C-811A-EE0609A94A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563" y="1371599"/>
            <a:ext cx="7634874" cy="3095625"/>
          </a:xfrm>
          <a:prstGeom prst="rect">
            <a:avLst/>
          </a:prstGeom>
        </p:spPr>
      </p:pic>
      <p:sp>
        <p:nvSpPr>
          <p:cNvPr id="4" name="Google Shape;1256;p36">
            <a:extLst>
              <a:ext uri="{FF2B5EF4-FFF2-40B4-BE49-F238E27FC236}">
                <a16:creationId xmlns:a16="http://schemas.microsoft.com/office/drawing/2014/main" id="{984C70F2-C54D-4932-8484-228D14DBB67E}"/>
              </a:ext>
            </a:extLst>
          </p:cNvPr>
          <p:cNvSpPr txBox="1">
            <a:spLocks/>
          </p:cNvSpPr>
          <p:nvPr/>
        </p:nvSpPr>
        <p:spPr>
          <a:xfrm>
            <a:off x="557757" y="171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ارزیابی عملکرد</a:t>
            </a:r>
          </a:p>
          <a:p>
            <a:pPr algn="ctr" rtl="1"/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A3C0B-C44C-40A1-8A8C-D0B8391FD5E9}"/>
              </a:ext>
            </a:extLst>
          </p:cNvPr>
          <p:cNvSpPr/>
          <p:nvPr/>
        </p:nvSpPr>
        <p:spPr>
          <a:xfrm>
            <a:off x="3051051" y="744150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, Recall , f1 score</a:t>
            </a:r>
          </a:p>
        </p:txBody>
      </p:sp>
    </p:spTree>
    <p:extLst>
      <p:ext uri="{BB962C8B-B14F-4D97-AF65-F5344CB8AC3E}">
        <p14:creationId xmlns:p14="http://schemas.microsoft.com/office/powerpoint/2010/main" val="367801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45DE7C9-25DF-4963-B780-AC1F9AEC7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-57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1" name="Google Shape;1256;p36">
            <a:extLst>
              <a:ext uri="{FF2B5EF4-FFF2-40B4-BE49-F238E27FC236}">
                <a16:creationId xmlns:a16="http://schemas.microsoft.com/office/drawing/2014/main" id="{149185F7-4F4E-4DBA-9514-44629C8C7968}"/>
              </a:ext>
            </a:extLst>
          </p:cNvPr>
          <p:cNvSpPr txBox="1">
            <a:spLocks/>
          </p:cNvSpPr>
          <p:nvPr/>
        </p:nvSpPr>
        <p:spPr>
          <a:xfrm>
            <a:off x="720000" y="1935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بهبود عملکرد</a:t>
            </a:r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grpSp>
        <p:nvGrpSpPr>
          <p:cNvPr id="12" name="Google Shape;2955;p65">
            <a:extLst>
              <a:ext uri="{FF2B5EF4-FFF2-40B4-BE49-F238E27FC236}">
                <a16:creationId xmlns:a16="http://schemas.microsoft.com/office/drawing/2014/main" id="{6563F73A-D572-43FD-9357-BC362674BD1C}"/>
              </a:ext>
            </a:extLst>
          </p:cNvPr>
          <p:cNvGrpSpPr/>
          <p:nvPr/>
        </p:nvGrpSpPr>
        <p:grpSpPr>
          <a:xfrm>
            <a:off x="949146" y="798029"/>
            <a:ext cx="651386" cy="752185"/>
            <a:chOff x="6025625" y="2260150"/>
            <a:chExt cx="765706" cy="884196"/>
          </a:xfrm>
        </p:grpSpPr>
        <p:sp>
          <p:nvSpPr>
            <p:cNvPr id="13" name="Google Shape;2956;p65">
              <a:extLst>
                <a:ext uri="{FF2B5EF4-FFF2-40B4-BE49-F238E27FC236}">
                  <a16:creationId xmlns:a16="http://schemas.microsoft.com/office/drawing/2014/main" id="{7FBF3633-3EF4-4D3B-8062-6FBE45F78783}"/>
                </a:ext>
              </a:extLst>
            </p:cNvPr>
            <p:cNvSpPr/>
            <p:nvPr/>
          </p:nvSpPr>
          <p:spPr>
            <a:xfrm>
              <a:off x="6025625" y="2260150"/>
              <a:ext cx="765706" cy="884196"/>
            </a:xfrm>
            <a:custGeom>
              <a:avLst/>
              <a:gdLst/>
              <a:ahLst/>
              <a:cxnLst/>
              <a:rect l="l" t="t" r="r" b="b"/>
              <a:pathLst>
                <a:path w="6068" h="7007" extrusionOk="0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57;p65">
              <a:extLst>
                <a:ext uri="{FF2B5EF4-FFF2-40B4-BE49-F238E27FC236}">
                  <a16:creationId xmlns:a16="http://schemas.microsoft.com/office/drawing/2014/main" id="{C5375D99-3124-434B-84EA-2103209B0717}"/>
                </a:ext>
              </a:extLst>
            </p:cNvPr>
            <p:cNvSpPr/>
            <p:nvPr/>
          </p:nvSpPr>
          <p:spPr>
            <a:xfrm>
              <a:off x="6029158" y="2479213"/>
              <a:ext cx="382853" cy="229156"/>
            </a:xfrm>
            <a:custGeom>
              <a:avLst/>
              <a:gdLst/>
              <a:ahLst/>
              <a:cxnLst/>
              <a:rect l="l" t="t" r="r" b="b"/>
              <a:pathLst>
                <a:path w="3034" h="1816" extrusionOk="0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958;p65">
              <a:extLst>
                <a:ext uri="{FF2B5EF4-FFF2-40B4-BE49-F238E27FC236}">
                  <a16:creationId xmlns:a16="http://schemas.microsoft.com/office/drawing/2014/main" id="{9AD4DDED-5D67-413C-8AA3-780A095B08F8}"/>
                </a:ext>
              </a:extLst>
            </p:cNvPr>
            <p:cNvSpPr/>
            <p:nvPr/>
          </p:nvSpPr>
          <p:spPr>
            <a:xfrm>
              <a:off x="6401409" y="2479213"/>
              <a:ext cx="386386" cy="656932"/>
            </a:xfrm>
            <a:custGeom>
              <a:avLst/>
              <a:gdLst/>
              <a:ahLst/>
              <a:cxnLst/>
              <a:rect l="l" t="t" r="r" b="b"/>
              <a:pathLst>
                <a:path w="3062" h="5206" extrusionOk="0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" name="Google Shape;2959;p65">
            <a:extLst>
              <a:ext uri="{FF2B5EF4-FFF2-40B4-BE49-F238E27FC236}">
                <a16:creationId xmlns:a16="http://schemas.microsoft.com/office/drawing/2014/main" id="{C10B048D-29E3-42C5-8453-BB8AA9E99AEB}"/>
              </a:ext>
            </a:extLst>
          </p:cNvPr>
          <p:cNvGrpSpPr/>
          <p:nvPr/>
        </p:nvGrpSpPr>
        <p:grpSpPr>
          <a:xfrm>
            <a:off x="1023649" y="3875290"/>
            <a:ext cx="819050" cy="928600"/>
            <a:chOff x="4672025" y="3381400"/>
            <a:chExt cx="819050" cy="928600"/>
          </a:xfrm>
        </p:grpSpPr>
        <p:sp>
          <p:nvSpPr>
            <p:cNvPr id="17" name="Google Shape;2960;p65">
              <a:extLst>
                <a:ext uri="{FF2B5EF4-FFF2-40B4-BE49-F238E27FC236}">
                  <a16:creationId xmlns:a16="http://schemas.microsoft.com/office/drawing/2014/main" id="{9B23E647-D71E-459A-9DB7-2333D608E0D4}"/>
                </a:ext>
              </a:extLst>
            </p:cNvPr>
            <p:cNvSpPr/>
            <p:nvPr/>
          </p:nvSpPr>
          <p:spPr>
            <a:xfrm>
              <a:off x="4695900" y="3402275"/>
              <a:ext cx="765698" cy="884359"/>
            </a:xfrm>
            <a:custGeom>
              <a:avLst/>
              <a:gdLst/>
              <a:ahLst/>
              <a:cxnLst/>
              <a:rect l="l" t="t" r="r" b="b"/>
              <a:pathLst>
                <a:path w="3691" h="4263" extrusionOk="0">
                  <a:moveTo>
                    <a:pt x="1846" y="79"/>
                  </a:moveTo>
                  <a:lnTo>
                    <a:pt x="3623" y="1105"/>
                  </a:lnTo>
                  <a:lnTo>
                    <a:pt x="3623" y="3158"/>
                  </a:lnTo>
                  <a:lnTo>
                    <a:pt x="1846" y="4184"/>
                  </a:lnTo>
                  <a:lnTo>
                    <a:pt x="68" y="3158"/>
                  </a:lnTo>
                  <a:lnTo>
                    <a:pt x="68" y="1105"/>
                  </a:lnTo>
                  <a:lnTo>
                    <a:pt x="1846" y="79"/>
                  </a:lnTo>
                  <a:close/>
                  <a:moveTo>
                    <a:pt x="1846" y="1"/>
                  </a:moveTo>
                  <a:lnTo>
                    <a:pt x="1" y="1066"/>
                  </a:lnTo>
                  <a:lnTo>
                    <a:pt x="1" y="3197"/>
                  </a:lnTo>
                  <a:lnTo>
                    <a:pt x="1846" y="4262"/>
                  </a:lnTo>
                  <a:lnTo>
                    <a:pt x="3691" y="3197"/>
                  </a:lnTo>
                  <a:lnTo>
                    <a:pt x="3691" y="1066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61;p65">
              <a:extLst>
                <a:ext uri="{FF2B5EF4-FFF2-40B4-BE49-F238E27FC236}">
                  <a16:creationId xmlns:a16="http://schemas.microsoft.com/office/drawing/2014/main" id="{44A4B865-51A6-4FA7-8BA3-EC3DC265BC78}"/>
                </a:ext>
              </a:extLst>
            </p:cNvPr>
            <p:cNvSpPr/>
            <p:nvPr/>
          </p:nvSpPr>
          <p:spPr>
            <a:xfrm>
              <a:off x="4698804" y="3621550"/>
              <a:ext cx="383160" cy="229232"/>
            </a:xfrm>
            <a:custGeom>
              <a:avLst/>
              <a:gdLst/>
              <a:ahLst/>
              <a:cxnLst/>
              <a:rect l="l" t="t" r="r" b="b"/>
              <a:pathLst>
                <a:path w="1847" h="1105" extrusionOk="0">
                  <a:moveTo>
                    <a:pt x="35" y="1"/>
                  </a:moveTo>
                  <a:lnTo>
                    <a:pt x="1" y="59"/>
                  </a:lnTo>
                  <a:lnTo>
                    <a:pt x="1812" y="1105"/>
                  </a:lnTo>
                  <a:lnTo>
                    <a:pt x="1846" y="10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62;p65">
              <a:extLst>
                <a:ext uri="{FF2B5EF4-FFF2-40B4-BE49-F238E27FC236}">
                  <a16:creationId xmlns:a16="http://schemas.microsoft.com/office/drawing/2014/main" id="{1F933FAE-0878-432D-9371-2562C949BEAB}"/>
                </a:ext>
              </a:extLst>
            </p:cNvPr>
            <p:cNvSpPr/>
            <p:nvPr/>
          </p:nvSpPr>
          <p:spPr>
            <a:xfrm>
              <a:off x="5071593" y="3621343"/>
              <a:ext cx="386479" cy="657202"/>
            </a:xfrm>
            <a:custGeom>
              <a:avLst/>
              <a:gdLst/>
              <a:ahLst/>
              <a:cxnLst/>
              <a:rect l="l" t="t" r="r" b="b"/>
              <a:pathLst>
                <a:path w="1863" h="3168" extrusionOk="0">
                  <a:moveTo>
                    <a:pt x="1830" y="1"/>
                  </a:moveTo>
                  <a:lnTo>
                    <a:pt x="1" y="1057"/>
                  </a:lnTo>
                  <a:lnTo>
                    <a:pt x="1" y="3167"/>
                  </a:lnTo>
                  <a:lnTo>
                    <a:pt x="69" y="3167"/>
                  </a:lnTo>
                  <a:lnTo>
                    <a:pt x="69" y="1095"/>
                  </a:lnTo>
                  <a:lnTo>
                    <a:pt x="1862" y="59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63;p65">
              <a:extLst>
                <a:ext uri="{FF2B5EF4-FFF2-40B4-BE49-F238E27FC236}">
                  <a16:creationId xmlns:a16="http://schemas.microsoft.com/office/drawing/2014/main" id="{A8A38E8F-29AB-4988-9CB8-402AD7A717F2}"/>
                </a:ext>
              </a:extLst>
            </p:cNvPr>
            <p:cNvSpPr/>
            <p:nvPr/>
          </p:nvSpPr>
          <p:spPr>
            <a:xfrm>
              <a:off x="5053025" y="3814775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64;p65">
              <a:extLst>
                <a:ext uri="{FF2B5EF4-FFF2-40B4-BE49-F238E27FC236}">
                  <a16:creationId xmlns:a16="http://schemas.microsoft.com/office/drawing/2014/main" id="{1FFA2351-B918-4A4B-B3E7-4C2F147827EE}"/>
                </a:ext>
              </a:extLst>
            </p:cNvPr>
            <p:cNvSpPr/>
            <p:nvPr/>
          </p:nvSpPr>
          <p:spPr>
            <a:xfrm>
              <a:off x="4672025" y="35957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65;p65">
              <a:extLst>
                <a:ext uri="{FF2B5EF4-FFF2-40B4-BE49-F238E27FC236}">
                  <a16:creationId xmlns:a16="http://schemas.microsoft.com/office/drawing/2014/main" id="{2C557CE3-2DE9-4F9B-AB2C-A9864A94C17A}"/>
                </a:ext>
              </a:extLst>
            </p:cNvPr>
            <p:cNvSpPr/>
            <p:nvPr/>
          </p:nvSpPr>
          <p:spPr>
            <a:xfrm>
              <a:off x="5043500" y="33814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66;p65">
              <a:extLst>
                <a:ext uri="{FF2B5EF4-FFF2-40B4-BE49-F238E27FC236}">
                  <a16:creationId xmlns:a16="http://schemas.microsoft.com/office/drawing/2014/main" id="{BA8D15FE-A72C-4500-8BE2-B56662871003}"/>
                </a:ext>
              </a:extLst>
            </p:cNvPr>
            <p:cNvSpPr/>
            <p:nvPr/>
          </p:nvSpPr>
          <p:spPr>
            <a:xfrm>
              <a:off x="5419725" y="3600475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967;p65">
              <a:extLst>
                <a:ext uri="{FF2B5EF4-FFF2-40B4-BE49-F238E27FC236}">
                  <a16:creationId xmlns:a16="http://schemas.microsoft.com/office/drawing/2014/main" id="{E206842F-A09A-412F-A68A-7936460F2F2E}"/>
                </a:ext>
              </a:extLst>
            </p:cNvPr>
            <p:cNvSpPr/>
            <p:nvPr/>
          </p:nvSpPr>
          <p:spPr>
            <a:xfrm>
              <a:off x="5424475" y="403385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968;p65">
              <a:extLst>
                <a:ext uri="{FF2B5EF4-FFF2-40B4-BE49-F238E27FC236}">
                  <a16:creationId xmlns:a16="http://schemas.microsoft.com/office/drawing/2014/main" id="{8257F0C3-AF83-4B6B-98ED-552F25B03697}"/>
                </a:ext>
              </a:extLst>
            </p:cNvPr>
            <p:cNvSpPr/>
            <p:nvPr/>
          </p:nvSpPr>
          <p:spPr>
            <a:xfrm>
              <a:off x="4676775" y="403385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969;p65">
              <a:extLst>
                <a:ext uri="{FF2B5EF4-FFF2-40B4-BE49-F238E27FC236}">
                  <a16:creationId xmlns:a16="http://schemas.microsoft.com/office/drawing/2014/main" id="{ECC05304-9B2A-4646-8B09-B3F3A7B200FD}"/>
                </a:ext>
              </a:extLst>
            </p:cNvPr>
            <p:cNvSpPr/>
            <p:nvPr/>
          </p:nvSpPr>
          <p:spPr>
            <a:xfrm>
              <a:off x="5053025" y="42434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3048;p65">
            <a:extLst>
              <a:ext uri="{FF2B5EF4-FFF2-40B4-BE49-F238E27FC236}">
                <a16:creationId xmlns:a16="http://schemas.microsoft.com/office/drawing/2014/main" id="{C27A0DD9-45E5-4D35-A94E-001A414CA375}"/>
              </a:ext>
            </a:extLst>
          </p:cNvPr>
          <p:cNvGrpSpPr/>
          <p:nvPr/>
        </p:nvGrpSpPr>
        <p:grpSpPr>
          <a:xfrm>
            <a:off x="344025" y="2580425"/>
            <a:ext cx="651386" cy="752185"/>
            <a:chOff x="6025625" y="2260150"/>
            <a:chExt cx="765706" cy="884196"/>
          </a:xfrm>
        </p:grpSpPr>
        <p:sp>
          <p:nvSpPr>
            <p:cNvPr id="28" name="Google Shape;3049;p65">
              <a:extLst>
                <a:ext uri="{FF2B5EF4-FFF2-40B4-BE49-F238E27FC236}">
                  <a16:creationId xmlns:a16="http://schemas.microsoft.com/office/drawing/2014/main" id="{4F52F60D-BF48-4676-B819-3A17B8671CBE}"/>
                </a:ext>
              </a:extLst>
            </p:cNvPr>
            <p:cNvSpPr/>
            <p:nvPr/>
          </p:nvSpPr>
          <p:spPr>
            <a:xfrm>
              <a:off x="6025625" y="2260150"/>
              <a:ext cx="765706" cy="884196"/>
            </a:xfrm>
            <a:custGeom>
              <a:avLst/>
              <a:gdLst/>
              <a:ahLst/>
              <a:cxnLst/>
              <a:rect l="l" t="t" r="r" b="b"/>
              <a:pathLst>
                <a:path w="6068" h="7007" extrusionOk="0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3050;p65">
              <a:extLst>
                <a:ext uri="{FF2B5EF4-FFF2-40B4-BE49-F238E27FC236}">
                  <a16:creationId xmlns:a16="http://schemas.microsoft.com/office/drawing/2014/main" id="{DF5480A4-1D57-4E92-8EEA-58D92E120D34}"/>
                </a:ext>
              </a:extLst>
            </p:cNvPr>
            <p:cNvSpPr/>
            <p:nvPr/>
          </p:nvSpPr>
          <p:spPr>
            <a:xfrm>
              <a:off x="6029158" y="2479213"/>
              <a:ext cx="382853" cy="229156"/>
            </a:xfrm>
            <a:custGeom>
              <a:avLst/>
              <a:gdLst/>
              <a:ahLst/>
              <a:cxnLst/>
              <a:rect l="l" t="t" r="r" b="b"/>
              <a:pathLst>
                <a:path w="3034" h="1816" extrusionOk="0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51;p65">
              <a:extLst>
                <a:ext uri="{FF2B5EF4-FFF2-40B4-BE49-F238E27FC236}">
                  <a16:creationId xmlns:a16="http://schemas.microsoft.com/office/drawing/2014/main" id="{A56805EC-F41C-42EE-AFDF-1319C122225C}"/>
                </a:ext>
              </a:extLst>
            </p:cNvPr>
            <p:cNvSpPr/>
            <p:nvPr/>
          </p:nvSpPr>
          <p:spPr>
            <a:xfrm>
              <a:off x="6401409" y="2479213"/>
              <a:ext cx="386386" cy="656932"/>
            </a:xfrm>
            <a:custGeom>
              <a:avLst/>
              <a:gdLst/>
              <a:ahLst/>
              <a:cxnLst/>
              <a:rect l="l" t="t" r="r" b="b"/>
              <a:pathLst>
                <a:path w="3062" h="5206" extrusionOk="0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" name="Google Shape;3069;p65">
            <a:extLst>
              <a:ext uri="{FF2B5EF4-FFF2-40B4-BE49-F238E27FC236}">
                <a16:creationId xmlns:a16="http://schemas.microsoft.com/office/drawing/2014/main" id="{7F4B087B-D1A9-428D-B376-2FB9ED38D1E4}"/>
              </a:ext>
            </a:extLst>
          </p:cNvPr>
          <p:cNvGrpSpPr/>
          <p:nvPr/>
        </p:nvGrpSpPr>
        <p:grpSpPr>
          <a:xfrm rot="5400000">
            <a:off x="7096139" y="1261899"/>
            <a:ext cx="905456" cy="897226"/>
            <a:chOff x="2723975" y="2756450"/>
            <a:chExt cx="554850" cy="491575"/>
          </a:xfrm>
        </p:grpSpPr>
        <p:sp>
          <p:nvSpPr>
            <p:cNvPr id="32" name="Google Shape;3070;p65">
              <a:extLst>
                <a:ext uri="{FF2B5EF4-FFF2-40B4-BE49-F238E27FC236}">
                  <a16:creationId xmlns:a16="http://schemas.microsoft.com/office/drawing/2014/main" id="{74DE9792-A1D6-4C1A-A02B-7955EBC43C4C}"/>
                </a:ext>
              </a:extLst>
            </p:cNvPr>
            <p:cNvSpPr/>
            <p:nvPr/>
          </p:nvSpPr>
          <p:spPr>
            <a:xfrm>
              <a:off x="2723975" y="2756450"/>
              <a:ext cx="34593" cy="34685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190" y="0"/>
                  </a:moveTo>
                  <a:cubicBezTo>
                    <a:pt x="85" y="0"/>
                    <a:pt x="0" y="86"/>
                    <a:pt x="0" y="191"/>
                  </a:cubicBezTo>
                  <a:cubicBezTo>
                    <a:pt x="0" y="296"/>
                    <a:pt x="85" y="382"/>
                    <a:pt x="190" y="382"/>
                  </a:cubicBezTo>
                  <a:cubicBezTo>
                    <a:pt x="295" y="382"/>
                    <a:pt x="380" y="296"/>
                    <a:pt x="380" y="191"/>
                  </a:cubicBezTo>
                  <a:cubicBezTo>
                    <a:pt x="380" y="86"/>
                    <a:pt x="295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071;p65">
              <a:extLst>
                <a:ext uri="{FF2B5EF4-FFF2-40B4-BE49-F238E27FC236}">
                  <a16:creationId xmlns:a16="http://schemas.microsoft.com/office/drawing/2014/main" id="{CA0443FC-FBAB-42EC-885A-EADDF6EC9AF3}"/>
                </a:ext>
              </a:extLst>
            </p:cNvPr>
            <p:cNvSpPr/>
            <p:nvPr/>
          </p:nvSpPr>
          <p:spPr>
            <a:xfrm>
              <a:off x="2723975" y="2908807"/>
              <a:ext cx="34593" cy="34594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85" y="0"/>
                    <a:pt x="0" y="86"/>
                    <a:pt x="0" y="190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95" y="381"/>
                    <a:pt x="380" y="296"/>
                    <a:pt x="380" y="190"/>
                  </a:cubicBezTo>
                  <a:cubicBezTo>
                    <a:pt x="380" y="86"/>
                    <a:pt x="295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072;p65">
              <a:extLst>
                <a:ext uri="{FF2B5EF4-FFF2-40B4-BE49-F238E27FC236}">
                  <a16:creationId xmlns:a16="http://schemas.microsoft.com/office/drawing/2014/main" id="{F776BB50-7752-4ED7-AAA0-E1A67708C323}"/>
                </a:ext>
              </a:extLst>
            </p:cNvPr>
            <p:cNvSpPr/>
            <p:nvPr/>
          </p:nvSpPr>
          <p:spPr>
            <a:xfrm>
              <a:off x="2723975" y="3061074"/>
              <a:ext cx="34593" cy="34685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190" y="1"/>
                  </a:moveTo>
                  <a:cubicBezTo>
                    <a:pt x="85" y="1"/>
                    <a:pt x="0" y="86"/>
                    <a:pt x="0" y="191"/>
                  </a:cubicBezTo>
                  <a:cubicBezTo>
                    <a:pt x="0" y="297"/>
                    <a:pt x="85" y="382"/>
                    <a:pt x="190" y="382"/>
                  </a:cubicBezTo>
                  <a:cubicBezTo>
                    <a:pt x="295" y="382"/>
                    <a:pt x="380" y="297"/>
                    <a:pt x="380" y="191"/>
                  </a:cubicBezTo>
                  <a:cubicBezTo>
                    <a:pt x="380" y="86"/>
                    <a:pt x="295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073;p65">
              <a:extLst>
                <a:ext uri="{FF2B5EF4-FFF2-40B4-BE49-F238E27FC236}">
                  <a16:creationId xmlns:a16="http://schemas.microsoft.com/office/drawing/2014/main" id="{A79CF951-B7B5-4B68-9453-4AD5BB6B0095}"/>
                </a:ext>
              </a:extLst>
            </p:cNvPr>
            <p:cNvSpPr/>
            <p:nvPr/>
          </p:nvSpPr>
          <p:spPr>
            <a:xfrm>
              <a:off x="2723975" y="3213431"/>
              <a:ext cx="34593" cy="34594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1"/>
                  </a:moveTo>
                  <a:cubicBezTo>
                    <a:pt x="85" y="1"/>
                    <a:pt x="0" y="86"/>
                    <a:pt x="0" y="191"/>
                  </a:cubicBezTo>
                  <a:cubicBezTo>
                    <a:pt x="0" y="296"/>
                    <a:pt x="85" y="381"/>
                    <a:pt x="190" y="381"/>
                  </a:cubicBezTo>
                  <a:cubicBezTo>
                    <a:pt x="295" y="381"/>
                    <a:pt x="380" y="296"/>
                    <a:pt x="380" y="191"/>
                  </a:cubicBezTo>
                  <a:cubicBezTo>
                    <a:pt x="380" y="86"/>
                    <a:pt x="295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074;p65">
              <a:extLst>
                <a:ext uri="{FF2B5EF4-FFF2-40B4-BE49-F238E27FC236}">
                  <a16:creationId xmlns:a16="http://schemas.microsoft.com/office/drawing/2014/main" id="{94DBB553-1BD9-4C5F-9BDD-2F3D8C5AE3F2}"/>
                </a:ext>
              </a:extLst>
            </p:cNvPr>
            <p:cNvSpPr/>
            <p:nvPr/>
          </p:nvSpPr>
          <p:spPr>
            <a:xfrm>
              <a:off x="2897303" y="2756450"/>
              <a:ext cx="34684" cy="3468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2" y="0"/>
                  </a:moveTo>
                  <a:cubicBezTo>
                    <a:pt x="86" y="0"/>
                    <a:pt x="1" y="86"/>
                    <a:pt x="1" y="191"/>
                  </a:cubicBezTo>
                  <a:cubicBezTo>
                    <a:pt x="1" y="296"/>
                    <a:pt x="86" y="382"/>
                    <a:pt x="192" y="382"/>
                  </a:cubicBezTo>
                  <a:cubicBezTo>
                    <a:pt x="296" y="382"/>
                    <a:pt x="381" y="296"/>
                    <a:pt x="381" y="191"/>
                  </a:cubicBezTo>
                  <a:cubicBezTo>
                    <a:pt x="381" y="86"/>
                    <a:pt x="296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075;p65">
              <a:extLst>
                <a:ext uri="{FF2B5EF4-FFF2-40B4-BE49-F238E27FC236}">
                  <a16:creationId xmlns:a16="http://schemas.microsoft.com/office/drawing/2014/main" id="{EA9CCF16-6213-4681-88FB-A73919AFA893}"/>
                </a:ext>
              </a:extLst>
            </p:cNvPr>
            <p:cNvSpPr/>
            <p:nvPr/>
          </p:nvSpPr>
          <p:spPr>
            <a:xfrm>
              <a:off x="2897303" y="2908807"/>
              <a:ext cx="34684" cy="34594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92" y="0"/>
                  </a:moveTo>
                  <a:cubicBezTo>
                    <a:pt x="86" y="0"/>
                    <a:pt x="1" y="86"/>
                    <a:pt x="1" y="190"/>
                  </a:cubicBezTo>
                  <a:cubicBezTo>
                    <a:pt x="1" y="296"/>
                    <a:pt x="86" y="381"/>
                    <a:pt x="192" y="381"/>
                  </a:cubicBezTo>
                  <a:cubicBezTo>
                    <a:pt x="296" y="381"/>
                    <a:pt x="381" y="296"/>
                    <a:pt x="381" y="190"/>
                  </a:cubicBezTo>
                  <a:cubicBezTo>
                    <a:pt x="381" y="86"/>
                    <a:pt x="296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076;p65">
              <a:extLst>
                <a:ext uri="{FF2B5EF4-FFF2-40B4-BE49-F238E27FC236}">
                  <a16:creationId xmlns:a16="http://schemas.microsoft.com/office/drawing/2014/main" id="{11BAF739-06BE-4586-A577-6F9F2734532E}"/>
                </a:ext>
              </a:extLst>
            </p:cNvPr>
            <p:cNvSpPr/>
            <p:nvPr/>
          </p:nvSpPr>
          <p:spPr>
            <a:xfrm>
              <a:off x="2897303" y="3061074"/>
              <a:ext cx="34684" cy="3468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2" y="1"/>
                  </a:moveTo>
                  <a:cubicBezTo>
                    <a:pt x="86" y="1"/>
                    <a:pt x="1" y="86"/>
                    <a:pt x="1" y="191"/>
                  </a:cubicBezTo>
                  <a:cubicBezTo>
                    <a:pt x="1" y="297"/>
                    <a:pt x="86" y="382"/>
                    <a:pt x="192" y="382"/>
                  </a:cubicBezTo>
                  <a:cubicBezTo>
                    <a:pt x="296" y="382"/>
                    <a:pt x="381" y="297"/>
                    <a:pt x="381" y="191"/>
                  </a:cubicBezTo>
                  <a:cubicBezTo>
                    <a:pt x="381" y="86"/>
                    <a:pt x="296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077;p65">
              <a:extLst>
                <a:ext uri="{FF2B5EF4-FFF2-40B4-BE49-F238E27FC236}">
                  <a16:creationId xmlns:a16="http://schemas.microsoft.com/office/drawing/2014/main" id="{3152BD1A-0422-47CA-BC99-A224DF6E1D18}"/>
                </a:ext>
              </a:extLst>
            </p:cNvPr>
            <p:cNvSpPr/>
            <p:nvPr/>
          </p:nvSpPr>
          <p:spPr>
            <a:xfrm>
              <a:off x="2897303" y="3213431"/>
              <a:ext cx="34684" cy="34594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92" y="1"/>
                  </a:moveTo>
                  <a:cubicBezTo>
                    <a:pt x="86" y="1"/>
                    <a:pt x="1" y="86"/>
                    <a:pt x="1" y="190"/>
                  </a:cubicBezTo>
                  <a:cubicBezTo>
                    <a:pt x="1" y="296"/>
                    <a:pt x="86" y="381"/>
                    <a:pt x="192" y="381"/>
                  </a:cubicBezTo>
                  <a:cubicBezTo>
                    <a:pt x="296" y="381"/>
                    <a:pt x="381" y="296"/>
                    <a:pt x="381" y="190"/>
                  </a:cubicBezTo>
                  <a:cubicBezTo>
                    <a:pt x="381" y="86"/>
                    <a:pt x="296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3078;p65">
              <a:extLst>
                <a:ext uri="{FF2B5EF4-FFF2-40B4-BE49-F238E27FC236}">
                  <a16:creationId xmlns:a16="http://schemas.microsoft.com/office/drawing/2014/main" id="{5ADCC8A4-61FC-443F-BA34-0561F18A2285}"/>
                </a:ext>
              </a:extLst>
            </p:cNvPr>
            <p:cNvSpPr/>
            <p:nvPr/>
          </p:nvSpPr>
          <p:spPr>
            <a:xfrm>
              <a:off x="3070722" y="2756450"/>
              <a:ext cx="34593" cy="34685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191" y="0"/>
                  </a:moveTo>
                  <a:cubicBezTo>
                    <a:pt x="86" y="0"/>
                    <a:pt x="1" y="86"/>
                    <a:pt x="1" y="191"/>
                  </a:cubicBezTo>
                  <a:cubicBezTo>
                    <a:pt x="1" y="296"/>
                    <a:pt x="86" y="382"/>
                    <a:pt x="191" y="382"/>
                  </a:cubicBezTo>
                  <a:cubicBezTo>
                    <a:pt x="296" y="382"/>
                    <a:pt x="381" y="296"/>
                    <a:pt x="381" y="191"/>
                  </a:cubicBezTo>
                  <a:cubicBezTo>
                    <a:pt x="381" y="86"/>
                    <a:pt x="29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3079;p65">
              <a:extLst>
                <a:ext uri="{FF2B5EF4-FFF2-40B4-BE49-F238E27FC236}">
                  <a16:creationId xmlns:a16="http://schemas.microsoft.com/office/drawing/2014/main" id="{15C3A36D-E017-478E-BCFC-8FC75CCB490B}"/>
                </a:ext>
              </a:extLst>
            </p:cNvPr>
            <p:cNvSpPr/>
            <p:nvPr/>
          </p:nvSpPr>
          <p:spPr>
            <a:xfrm>
              <a:off x="3070722" y="2908807"/>
              <a:ext cx="34593" cy="34594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1" y="0"/>
                  </a:moveTo>
                  <a:cubicBezTo>
                    <a:pt x="86" y="0"/>
                    <a:pt x="1" y="86"/>
                    <a:pt x="1" y="190"/>
                  </a:cubicBezTo>
                  <a:cubicBezTo>
                    <a:pt x="1" y="296"/>
                    <a:pt x="86" y="381"/>
                    <a:pt x="191" y="381"/>
                  </a:cubicBezTo>
                  <a:cubicBezTo>
                    <a:pt x="296" y="381"/>
                    <a:pt x="381" y="296"/>
                    <a:pt x="381" y="190"/>
                  </a:cubicBezTo>
                  <a:cubicBezTo>
                    <a:pt x="381" y="86"/>
                    <a:pt x="29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3080;p65">
              <a:extLst>
                <a:ext uri="{FF2B5EF4-FFF2-40B4-BE49-F238E27FC236}">
                  <a16:creationId xmlns:a16="http://schemas.microsoft.com/office/drawing/2014/main" id="{54C64D03-49EF-4622-961B-BA87A4C60ED6}"/>
                </a:ext>
              </a:extLst>
            </p:cNvPr>
            <p:cNvSpPr/>
            <p:nvPr/>
          </p:nvSpPr>
          <p:spPr>
            <a:xfrm>
              <a:off x="3070722" y="3061074"/>
              <a:ext cx="34593" cy="34685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191" y="1"/>
                  </a:moveTo>
                  <a:cubicBezTo>
                    <a:pt x="86" y="1"/>
                    <a:pt x="1" y="86"/>
                    <a:pt x="1" y="191"/>
                  </a:cubicBezTo>
                  <a:cubicBezTo>
                    <a:pt x="1" y="297"/>
                    <a:pt x="86" y="382"/>
                    <a:pt x="191" y="382"/>
                  </a:cubicBezTo>
                  <a:cubicBezTo>
                    <a:pt x="296" y="382"/>
                    <a:pt x="381" y="297"/>
                    <a:pt x="381" y="191"/>
                  </a:cubicBezTo>
                  <a:cubicBezTo>
                    <a:pt x="381" y="86"/>
                    <a:pt x="296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3081;p65">
              <a:extLst>
                <a:ext uri="{FF2B5EF4-FFF2-40B4-BE49-F238E27FC236}">
                  <a16:creationId xmlns:a16="http://schemas.microsoft.com/office/drawing/2014/main" id="{F09D518B-F723-4BEA-ADEB-A59FB516790C}"/>
                </a:ext>
              </a:extLst>
            </p:cNvPr>
            <p:cNvSpPr/>
            <p:nvPr/>
          </p:nvSpPr>
          <p:spPr>
            <a:xfrm>
              <a:off x="3070722" y="3213431"/>
              <a:ext cx="34593" cy="34594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1" y="1"/>
                  </a:moveTo>
                  <a:cubicBezTo>
                    <a:pt x="86" y="1"/>
                    <a:pt x="1" y="86"/>
                    <a:pt x="1" y="190"/>
                  </a:cubicBezTo>
                  <a:cubicBezTo>
                    <a:pt x="1" y="296"/>
                    <a:pt x="86" y="381"/>
                    <a:pt x="191" y="381"/>
                  </a:cubicBezTo>
                  <a:cubicBezTo>
                    <a:pt x="296" y="381"/>
                    <a:pt x="381" y="296"/>
                    <a:pt x="381" y="190"/>
                  </a:cubicBezTo>
                  <a:cubicBezTo>
                    <a:pt x="381" y="86"/>
                    <a:pt x="296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3082;p65">
              <a:extLst>
                <a:ext uri="{FF2B5EF4-FFF2-40B4-BE49-F238E27FC236}">
                  <a16:creationId xmlns:a16="http://schemas.microsoft.com/office/drawing/2014/main" id="{F2216B97-A2F4-4275-9184-B0CCAC302407}"/>
                </a:ext>
              </a:extLst>
            </p:cNvPr>
            <p:cNvSpPr/>
            <p:nvPr/>
          </p:nvSpPr>
          <p:spPr>
            <a:xfrm>
              <a:off x="3244141" y="2756450"/>
              <a:ext cx="34684" cy="3468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1" y="0"/>
                  </a:moveTo>
                  <a:cubicBezTo>
                    <a:pt x="86" y="0"/>
                    <a:pt x="0" y="86"/>
                    <a:pt x="0" y="191"/>
                  </a:cubicBezTo>
                  <a:cubicBezTo>
                    <a:pt x="0" y="296"/>
                    <a:pt x="86" y="382"/>
                    <a:pt x="191" y="382"/>
                  </a:cubicBezTo>
                  <a:cubicBezTo>
                    <a:pt x="297" y="382"/>
                    <a:pt x="382" y="296"/>
                    <a:pt x="382" y="191"/>
                  </a:cubicBezTo>
                  <a:cubicBezTo>
                    <a:pt x="382" y="86"/>
                    <a:pt x="297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083;p65">
              <a:extLst>
                <a:ext uri="{FF2B5EF4-FFF2-40B4-BE49-F238E27FC236}">
                  <a16:creationId xmlns:a16="http://schemas.microsoft.com/office/drawing/2014/main" id="{9BB815CB-DD8E-423F-96EA-9A95F4BC5D1C}"/>
                </a:ext>
              </a:extLst>
            </p:cNvPr>
            <p:cNvSpPr/>
            <p:nvPr/>
          </p:nvSpPr>
          <p:spPr>
            <a:xfrm>
              <a:off x="3244141" y="2908807"/>
              <a:ext cx="34684" cy="34594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91" y="0"/>
                  </a:moveTo>
                  <a:cubicBezTo>
                    <a:pt x="86" y="0"/>
                    <a:pt x="0" y="86"/>
                    <a:pt x="0" y="190"/>
                  </a:cubicBezTo>
                  <a:cubicBezTo>
                    <a:pt x="0" y="296"/>
                    <a:pt x="86" y="381"/>
                    <a:pt x="191" y="381"/>
                  </a:cubicBezTo>
                  <a:cubicBezTo>
                    <a:pt x="297" y="381"/>
                    <a:pt x="382" y="296"/>
                    <a:pt x="382" y="190"/>
                  </a:cubicBezTo>
                  <a:cubicBezTo>
                    <a:pt x="382" y="86"/>
                    <a:pt x="297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084;p65">
              <a:extLst>
                <a:ext uri="{FF2B5EF4-FFF2-40B4-BE49-F238E27FC236}">
                  <a16:creationId xmlns:a16="http://schemas.microsoft.com/office/drawing/2014/main" id="{BA77728B-E1D0-4049-AB07-E25397D8C51F}"/>
                </a:ext>
              </a:extLst>
            </p:cNvPr>
            <p:cNvSpPr/>
            <p:nvPr/>
          </p:nvSpPr>
          <p:spPr>
            <a:xfrm>
              <a:off x="3244141" y="3061074"/>
              <a:ext cx="34684" cy="34685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1" y="1"/>
                  </a:moveTo>
                  <a:cubicBezTo>
                    <a:pt x="86" y="1"/>
                    <a:pt x="0" y="86"/>
                    <a:pt x="0" y="191"/>
                  </a:cubicBezTo>
                  <a:cubicBezTo>
                    <a:pt x="0" y="297"/>
                    <a:pt x="86" y="382"/>
                    <a:pt x="191" y="382"/>
                  </a:cubicBezTo>
                  <a:cubicBezTo>
                    <a:pt x="297" y="382"/>
                    <a:pt x="382" y="297"/>
                    <a:pt x="382" y="191"/>
                  </a:cubicBezTo>
                  <a:cubicBezTo>
                    <a:pt x="382" y="86"/>
                    <a:pt x="297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085;p65">
              <a:extLst>
                <a:ext uri="{FF2B5EF4-FFF2-40B4-BE49-F238E27FC236}">
                  <a16:creationId xmlns:a16="http://schemas.microsoft.com/office/drawing/2014/main" id="{D9A78AB2-FA1B-47D5-8D7B-6EFA893990D4}"/>
                </a:ext>
              </a:extLst>
            </p:cNvPr>
            <p:cNvSpPr/>
            <p:nvPr/>
          </p:nvSpPr>
          <p:spPr>
            <a:xfrm>
              <a:off x="3244141" y="3213431"/>
              <a:ext cx="34684" cy="34594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91" y="1"/>
                  </a:moveTo>
                  <a:cubicBezTo>
                    <a:pt x="86" y="1"/>
                    <a:pt x="0" y="86"/>
                    <a:pt x="0" y="190"/>
                  </a:cubicBezTo>
                  <a:cubicBezTo>
                    <a:pt x="0" y="296"/>
                    <a:pt x="86" y="381"/>
                    <a:pt x="191" y="381"/>
                  </a:cubicBezTo>
                  <a:cubicBezTo>
                    <a:pt x="297" y="381"/>
                    <a:pt x="382" y="296"/>
                    <a:pt x="382" y="190"/>
                  </a:cubicBezTo>
                  <a:cubicBezTo>
                    <a:pt x="382" y="86"/>
                    <a:pt x="297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" name="Google Shape;2955;p65">
            <a:extLst>
              <a:ext uri="{FF2B5EF4-FFF2-40B4-BE49-F238E27FC236}">
                <a16:creationId xmlns:a16="http://schemas.microsoft.com/office/drawing/2014/main" id="{A263C063-1205-48B3-9CAC-43446BC658F0}"/>
              </a:ext>
            </a:extLst>
          </p:cNvPr>
          <p:cNvGrpSpPr/>
          <p:nvPr/>
        </p:nvGrpSpPr>
        <p:grpSpPr>
          <a:xfrm>
            <a:off x="6833918" y="2925570"/>
            <a:ext cx="651386" cy="752185"/>
            <a:chOff x="6025625" y="2260150"/>
            <a:chExt cx="765706" cy="884196"/>
          </a:xfrm>
        </p:grpSpPr>
        <p:sp>
          <p:nvSpPr>
            <p:cNvPr id="49" name="Google Shape;2956;p65">
              <a:extLst>
                <a:ext uri="{FF2B5EF4-FFF2-40B4-BE49-F238E27FC236}">
                  <a16:creationId xmlns:a16="http://schemas.microsoft.com/office/drawing/2014/main" id="{60292022-9C4C-4B9B-B1D1-5D63137581FD}"/>
                </a:ext>
              </a:extLst>
            </p:cNvPr>
            <p:cNvSpPr/>
            <p:nvPr/>
          </p:nvSpPr>
          <p:spPr>
            <a:xfrm>
              <a:off x="6025625" y="2260150"/>
              <a:ext cx="765706" cy="884196"/>
            </a:xfrm>
            <a:custGeom>
              <a:avLst/>
              <a:gdLst/>
              <a:ahLst/>
              <a:cxnLst/>
              <a:rect l="l" t="t" r="r" b="b"/>
              <a:pathLst>
                <a:path w="6068" h="7007" extrusionOk="0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957;p65">
              <a:extLst>
                <a:ext uri="{FF2B5EF4-FFF2-40B4-BE49-F238E27FC236}">
                  <a16:creationId xmlns:a16="http://schemas.microsoft.com/office/drawing/2014/main" id="{6E238CAC-34B3-475A-AD41-E5D5E5F8E58B}"/>
                </a:ext>
              </a:extLst>
            </p:cNvPr>
            <p:cNvSpPr/>
            <p:nvPr/>
          </p:nvSpPr>
          <p:spPr>
            <a:xfrm>
              <a:off x="6029158" y="2479213"/>
              <a:ext cx="382853" cy="229156"/>
            </a:xfrm>
            <a:custGeom>
              <a:avLst/>
              <a:gdLst/>
              <a:ahLst/>
              <a:cxnLst/>
              <a:rect l="l" t="t" r="r" b="b"/>
              <a:pathLst>
                <a:path w="3034" h="1816" extrusionOk="0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2958;p65">
              <a:extLst>
                <a:ext uri="{FF2B5EF4-FFF2-40B4-BE49-F238E27FC236}">
                  <a16:creationId xmlns:a16="http://schemas.microsoft.com/office/drawing/2014/main" id="{803CBAB9-5F68-4BE7-BF44-7326A6550C3C}"/>
                </a:ext>
              </a:extLst>
            </p:cNvPr>
            <p:cNvSpPr/>
            <p:nvPr/>
          </p:nvSpPr>
          <p:spPr>
            <a:xfrm>
              <a:off x="6401409" y="2479213"/>
              <a:ext cx="386386" cy="656932"/>
            </a:xfrm>
            <a:custGeom>
              <a:avLst/>
              <a:gdLst/>
              <a:ahLst/>
              <a:cxnLst/>
              <a:rect l="l" t="t" r="r" b="b"/>
              <a:pathLst>
                <a:path w="3062" h="5206" extrusionOk="0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" name="Google Shape;9560;p73">
            <a:extLst>
              <a:ext uri="{FF2B5EF4-FFF2-40B4-BE49-F238E27FC236}">
                <a16:creationId xmlns:a16="http://schemas.microsoft.com/office/drawing/2014/main" id="{3B474851-0864-4977-8E0B-038FDEF90D78}"/>
              </a:ext>
            </a:extLst>
          </p:cNvPr>
          <p:cNvGrpSpPr/>
          <p:nvPr/>
        </p:nvGrpSpPr>
        <p:grpSpPr>
          <a:xfrm>
            <a:off x="1419221" y="1762794"/>
            <a:ext cx="5249627" cy="1646356"/>
            <a:chOff x="5194708" y="3484366"/>
            <a:chExt cx="3148148" cy="987304"/>
          </a:xfrm>
        </p:grpSpPr>
        <p:grpSp>
          <p:nvGrpSpPr>
            <p:cNvPr id="53" name="Google Shape;9561;p73">
              <a:extLst>
                <a:ext uri="{FF2B5EF4-FFF2-40B4-BE49-F238E27FC236}">
                  <a16:creationId xmlns:a16="http://schemas.microsoft.com/office/drawing/2014/main" id="{06F2C2DE-FBD9-45B4-9982-FDA427932476}"/>
                </a:ext>
              </a:extLst>
            </p:cNvPr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66" name="Google Shape;9562;p73">
                <a:extLst>
                  <a:ext uri="{FF2B5EF4-FFF2-40B4-BE49-F238E27FC236}">
                    <a16:creationId xmlns:a16="http://schemas.microsoft.com/office/drawing/2014/main" id="{CD0BA9B5-4F97-48CC-9AF6-984080F0A2EB}"/>
                  </a:ext>
                </a:extLst>
              </p:cNvPr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9563;p73">
                <a:extLst>
                  <a:ext uri="{FF2B5EF4-FFF2-40B4-BE49-F238E27FC236}">
                    <a16:creationId xmlns:a16="http://schemas.microsoft.com/office/drawing/2014/main" id="{D862977B-7699-49C6-B6A1-DAC1F7E1FD92}"/>
                  </a:ext>
                </a:extLst>
              </p:cNvPr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9564;p73">
                <a:extLst>
                  <a:ext uri="{FF2B5EF4-FFF2-40B4-BE49-F238E27FC236}">
                    <a16:creationId xmlns:a16="http://schemas.microsoft.com/office/drawing/2014/main" id="{602020B6-6F40-4BF2-851A-2E16C8E4F929}"/>
                  </a:ext>
                </a:extLst>
              </p:cNvPr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4" name="Google Shape;9565;p73">
              <a:extLst>
                <a:ext uri="{FF2B5EF4-FFF2-40B4-BE49-F238E27FC236}">
                  <a16:creationId xmlns:a16="http://schemas.microsoft.com/office/drawing/2014/main" id="{3586E61D-34DA-43FC-87DD-E9F5F19B0B27}"/>
                </a:ext>
              </a:extLst>
            </p:cNvPr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63" name="Google Shape;9566;p73">
                <a:extLst>
                  <a:ext uri="{FF2B5EF4-FFF2-40B4-BE49-F238E27FC236}">
                    <a16:creationId xmlns:a16="http://schemas.microsoft.com/office/drawing/2014/main" id="{F858373D-0143-42D2-B48E-DDE1A98AC810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9567;p73">
                <a:extLst>
                  <a:ext uri="{FF2B5EF4-FFF2-40B4-BE49-F238E27FC236}">
                    <a16:creationId xmlns:a16="http://schemas.microsoft.com/office/drawing/2014/main" id="{7C2420BE-6781-4864-AC38-5E9A20EAC9D0}"/>
                  </a:ext>
                </a:extLst>
              </p:cNvPr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9568;p73">
                <a:extLst>
                  <a:ext uri="{FF2B5EF4-FFF2-40B4-BE49-F238E27FC236}">
                    <a16:creationId xmlns:a16="http://schemas.microsoft.com/office/drawing/2014/main" id="{E1C70841-57F9-4FB0-98B8-9D73531A67EA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5" name="Google Shape;9569;p73">
              <a:extLst>
                <a:ext uri="{FF2B5EF4-FFF2-40B4-BE49-F238E27FC236}">
                  <a16:creationId xmlns:a16="http://schemas.microsoft.com/office/drawing/2014/main" id="{B47F1E68-6629-49C0-89B7-066B35554C31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60" name="Google Shape;9570;p73">
                <a:extLst>
                  <a:ext uri="{FF2B5EF4-FFF2-40B4-BE49-F238E27FC236}">
                    <a16:creationId xmlns:a16="http://schemas.microsoft.com/office/drawing/2014/main" id="{F192C5F5-C80C-487C-A042-D1392583568C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9571;p73">
                <a:extLst>
                  <a:ext uri="{FF2B5EF4-FFF2-40B4-BE49-F238E27FC236}">
                    <a16:creationId xmlns:a16="http://schemas.microsoft.com/office/drawing/2014/main" id="{1306F9C6-DA14-4903-9998-9743DFCF0D6F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9572;p73">
                <a:extLst>
                  <a:ext uri="{FF2B5EF4-FFF2-40B4-BE49-F238E27FC236}">
                    <a16:creationId xmlns:a16="http://schemas.microsoft.com/office/drawing/2014/main" id="{4FC0D4C5-AEA8-403C-AE52-239162D5C7F5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6" name="Google Shape;9573;p73">
              <a:extLst>
                <a:ext uri="{FF2B5EF4-FFF2-40B4-BE49-F238E27FC236}">
                  <a16:creationId xmlns:a16="http://schemas.microsoft.com/office/drawing/2014/main" id="{AD915681-0EE7-438C-A763-36BFA72677CB}"/>
                </a:ext>
              </a:extLst>
            </p:cNvPr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57" name="Google Shape;9574;p73">
                <a:extLst>
                  <a:ext uri="{FF2B5EF4-FFF2-40B4-BE49-F238E27FC236}">
                    <a16:creationId xmlns:a16="http://schemas.microsoft.com/office/drawing/2014/main" id="{9E4F97C4-6FC4-4ECB-9847-1505F5D2E4F4}"/>
                  </a:ext>
                </a:extLst>
              </p:cNvPr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9575;p73">
                <a:extLst>
                  <a:ext uri="{FF2B5EF4-FFF2-40B4-BE49-F238E27FC236}">
                    <a16:creationId xmlns:a16="http://schemas.microsoft.com/office/drawing/2014/main" id="{85AED5F7-E336-4987-B00A-415F4387F2B5}"/>
                  </a:ext>
                </a:extLst>
              </p:cNvPr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9576;p73">
                <a:extLst>
                  <a:ext uri="{FF2B5EF4-FFF2-40B4-BE49-F238E27FC236}">
                    <a16:creationId xmlns:a16="http://schemas.microsoft.com/office/drawing/2014/main" id="{0AE3A950-27A5-4205-AC2C-70AE2D9FF7F2}"/>
                  </a:ext>
                </a:extLst>
              </p:cNvPr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A63803-14AB-4E37-AA5B-55319E8880BD}"/>
              </a:ext>
            </a:extLst>
          </p:cNvPr>
          <p:cNvSpPr txBox="1"/>
          <p:nvPr/>
        </p:nvSpPr>
        <p:spPr>
          <a:xfrm>
            <a:off x="5489487" y="225457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تغییر مدل </a:t>
            </a:r>
            <a:endParaRPr lang="en-US" sz="18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251014-A476-4CB6-A8C0-B437A8B113CE}"/>
              </a:ext>
            </a:extLst>
          </p:cNvPr>
          <p:cNvSpPr txBox="1"/>
          <p:nvPr/>
        </p:nvSpPr>
        <p:spPr>
          <a:xfrm>
            <a:off x="1605766" y="2134939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solidFill>
                  <a:schemeClr val="tx1"/>
                </a:solidFill>
                <a:cs typeface="B Nazanin" panose="00000400000000000000" pitchFamily="2" charset="-78"/>
              </a:rPr>
              <a:t>افزایش حجم</a:t>
            </a:r>
          </a:p>
          <a:p>
            <a:r>
              <a:rPr lang="fa-IR" sz="1600" dirty="0">
                <a:solidFill>
                  <a:schemeClr val="tx1"/>
                </a:solidFill>
                <a:cs typeface="B Nazanin" panose="00000400000000000000" pitchFamily="2" charset="-78"/>
              </a:rPr>
              <a:t> داده آموزش</a:t>
            </a:r>
            <a:endParaRPr lang="en-US" sz="16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02C36-C7B0-4EB8-901A-D0A6B5CD3EE7}"/>
              </a:ext>
            </a:extLst>
          </p:cNvPr>
          <p:cNvSpPr txBox="1"/>
          <p:nvPr/>
        </p:nvSpPr>
        <p:spPr>
          <a:xfrm>
            <a:off x="4271749" y="2169149"/>
            <a:ext cx="843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1600" dirty="0">
                <a:solidFill>
                  <a:schemeClr val="tx1"/>
                </a:solidFill>
                <a:cs typeface="B Nazanin" panose="00000400000000000000" pitchFamily="2" charset="-78"/>
              </a:rPr>
              <a:t>انجام پیش</a:t>
            </a:r>
          </a:p>
          <a:p>
            <a:pPr algn="ctr"/>
            <a:r>
              <a:rPr lang="fa-IR" sz="1600" dirty="0">
                <a:solidFill>
                  <a:schemeClr val="tx1"/>
                </a:solidFill>
                <a:cs typeface="B Nazanin" panose="00000400000000000000" pitchFamily="2" charset="-78"/>
              </a:rPr>
              <a:t> پردازش</a:t>
            </a:r>
            <a:endParaRPr lang="en-US" sz="16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85BF990-B2D1-487F-8FF9-5531E1FE22A5}"/>
              </a:ext>
            </a:extLst>
          </p:cNvPr>
          <p:cNvSpPr txBox="1"/>
          <p:nvPr/>
        </p:nvSpPr>
        <p:spPr>
          <a:xfrm>
            <a:off x="2838344" y="2146851"/>
            <a:ext cx="1058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1600" dirty="0">
                <a:solidFill>
                  <a:schemeClr val="tx1"/>
                </a:solidFill>
                <a:cs typeface="B Nazanin" panose="00000400000000000000" pitchFamily="2" charset="-78"/>
              </a:rPr>
              <a:t>تنظیم پارامتر </a:t>
            </a:r>
          </a:p>
          <a:p>
            <a:pPr algn="ctr"/>
            <a:r>
              <a:rPr lang="fa-IR" sz="1600" dirty="0">
                <a:solidFill>
                  <a:schemeClr val="tx1"/>
                </a:solidFill>
                <a:cs typeface="B Nazanin" panose="00000400000000000000" pitchFamily="2" charset="-78"/>
              </a:rPr>
              <a:t>-های مدل</a:t>
            </a:r>
            <a:endParaRPr lang="en-US" sz="16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8288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10">
            <a:extLst>
              <a:ext uri="{FF2B5EF4-FFF2-40B4-BE49-F238E27FC236}">
                <a16:creationId xmlns:a16="http://schemas.microsoft.com/office/drawing/2014/main" id="{086E9050-AF1D-4121-9C94-19286707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629323"/>
            <a:ext cx="27336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13">
            <a:extLst>
              <a:ext uri="{FF2B5EF4-FFF2-40B4-BE49-F238E27FC236}">
                <a16:creationId xmlns:a16="http://schemas.microsoft.com/office/drawing/2014/main" id="{0B6CFA86-E065-408B-97AD-E39433B6C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867698"/>
            <a:ext cx="2390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24CDD016-8412-4A40-81A9-B58735B28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734" y="1721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C03595-5629-413E-B4AF-6DB701AC9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734" y="28676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B1F9EC-5E96-4083-918F-CCDDB5EFE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" y="4315498"/>
            <a:ext cx="26580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Yas"/>
                <a:ea typeface="Times New Roman" panose="02020603050405020304" pitchFamily="18" charset="0"/>
                <a:cs typeface="B Nazanin" panose="00000400000000000000" pitchFamily="2" charset="-78"/>
              </a:rPr>
              <a:t>خروجی الگوریتم </a:t>
            </a:r>
            <a:r>
              <a:rPr kumimoji="0" lang="en-US" altLang="en-US" sz="1200" b="0" i="0" u="none" strike="noStrike" cap="none" normalizeH="0" baseline="0" dirty="0" bmk="_Toc137491379">
                <a:ln>
                  <a:noFill/>
                </a:ln>
                <a:solidFill>
                  <a:schemeClr val="tx1"/>
                </a:solidFill>
                <a:effectLst/>
                <a:latin typeface="Yas"/>
                <a:ea typeface="Times New Roman" panose="02020603050405020304" pitchFamily="18" charset="0"/>
                <a:cs typeface="B Nazanin" panose="00000400000000000000" pitchFamily="2" charset="-78"/>
              </a:rPr>
              <a:t>XGboost</a:t>
            </a:r>
            <a:r>
              <a:rPr kumimoji="0" lang="fa-IR" altLang="en-US" sz="1200" b="0" i="0" u="none" strike="noStrike" cap="none" normalizeH="0" baseline="0" dirty="0" bmk="_Toc137491379">
                <a:ln>
                  <a:noFill/>
                </a:ln>
                <a:solidFill>
                  <a:schemeClr val="tx1"/>
                </a:solidFill>
                <a:effectLst/>
                <a:latin typeface="Yas"/>
                <a:ea typeface="Times New Roman" panose="02020603050405020304" pitchFamily="18" charset="0"/>
                <a:cs typeface="B Nazanin" panose="00000400000000000000" pitchFamily="2" charset="-78"/>
              </a:rPr>
              <a:t> که دقت آن ۰.۵۸ است.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Yas"/>
                <a:ea typeface="Times New Roman" panose="02020603050405020304" pitchFamily="18" charset="0"/>
                <a:cs typeface="B Nazanin" panose="00000400000000000000" pitchFamily="2" charset="-78"/>
              </a:rPr>
              <a:t>   </a:t>
            </a:r>
            <a:endParaRPr kumimoji="0" lang="fa-I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00" name="Picture 14">
            <a:extLst>
              <a:ext uri="{FF2B5EF4-FFF2-40B4-BE49-F238E27FC236}">
                <a16:creationId xmlns:a16="http://schemas.microsoft.com/office/drawing/2014/main" id="{7F93AFBB-EBFF-43E5-8619-3743131E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27" y="629323"/>
            <a:ext cx="29622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15">
            <a:extLst>
              <a:ext uri="{FF2B5EF4-FFF2-40B4-BE49-F238E27FC236}">
                <a16:creationId xmlns:a16="http://schemas.microsoft.com/office/drawing/2014/main" id="{46D29F7B-2987-4FFF-9DCB-7BEEA9A09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27" y="2953423"/>
            <a:ext cx="26098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1B1B96C3-D176-4069-BF3A-72BD05A02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203" y="1721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 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226898B3-A92D-4BE1-B909-5CF5DB6F1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203" y="29534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574EAB70-37BF-4F06-BB7D-4F4155BAD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333" y="4315498"/>
            <a:ext cx="30219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خروجی الگوریتم </a:t>
            </a:r>
            <a:r>
              <a:rPr kumimoji="0" lang="en-US" altLang="en-US" sz="1200" b="0" i="0" u="none" strike="noStrike" cap="none" normalizeH="0" baseline="0" dirty="0" bmk="_Toc137491380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random forest</a:t>
            </a:r>
            <a:r>
              <a:rPr kumimoji="0" lang="fa-IR" altLang="en-US" sz="1200" b="0" i="0" u="none" strike="noStrike" cap="none" normalizeH="0" baseline="0" dirty="0" bmk="_Toc137491380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 که دقت آن ۰.۵۸ است.</a:t>
            </a:r>
            <a:endParaRPr kumimoji="0" lang="fa-I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1256;p36">
            <a:extLst>
              <a:ext uri="{FF2B5EF4-FFF2-40B4-BE49-F238E27FC236}">
                <a16:creationId xmlns:a16="http://schemas.microsoft.com/office/drawing/2014/main" id="{6B1990D1-6E85-4BD5-84F9-70BBA2E168CC}"/>
              </a:ext>
            </a:extLst>
          </p:cNvPr>
          <p:cNvSpPr txBox="1">
            <a:spLocks/>
          </p:cNvSpPr>
          <p:nvPr/>
        </p:nvSpPr>
        <p:spPr>
          <a:xfrm>
            <a:off x="407266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تغییر مدل</a:t>
            </a:r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2201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18">
            <a:extLst>
              <a:ext uri="{FF2B5EF4-FFF2-40B4-BE49-F238E27FC236}">
                <a16:creationId xmlns:a16="http://schemas.microsoft.com/office/drawing/2014/main" id="{0123DE8C-94DE-45D5-A90D-3DF036BBB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9" y="835819"/>
            <a:ext cx="25146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20">
            <a:extLst>
              <a:ext uri="{FF2B5EF4-FFF2-40B4-BE49-F238E27FC236}">
                <a16:creationId xmlns:a16="http://schemas.microsoft.com/office/drawing/2014/main" id="{0D25181E-628F-428F-942C-420FE4F2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9" y="2836069"/>
            <a:ext cx="27051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21">
            <a:extLst>
              <a:ext uri="{FF2B5EF4-FFF2-40B4-BE49-F238E27FC236}">
                <a16:creationId xmlns:a16="http://schemas.microsoft.com/office/drawing/2014/main" id="{8BB03373-35D5-46DC-A994-4B932D78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869" y="835819"/>
            <a:ext cx="25812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23">
            <a:extLst>
              <a:ext uri="{FF2B5EF4-FFF2-40B4-BE49-F238E27FC236}">
                <a16:creationId xmlns:a16="http://schemas.microsoft.com/office/drawing/2014/main" id="{7F1C25B2-9BBB-489B-81A8-22ED0DEC1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869" y="2950369"/>
            <a:ext cx="26574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4">
            <a:extLst>
              <a:ext uri="{FF2B5EF4-FFF2-40B4-BE49-F238E27FC236}">
                <a16:creationId xmlns:a16="http://schemas.microsoft.com/office/drawing/2014/main" id="{E9CA340E-C5C9-4169-8A81-8DA899BE4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824" y="959644"/>
            <a:ext cx="24003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Picture 25">
            <a:extLst>
              <a:ext uri="{FF2B5EF4-FFF2-40B4-BE49-F238E27FC236}">
                <a16:creationId xmlns:a16="http://schemas.microsoft.com/office/drawing/2014/main" id="{AE5EB11D-55DF-4E95-8131-39DDCA162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824" y="2807494"/>
            <a:ext cx="26289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E97EC931-9E9E-4E38-871C-3DFB3E27F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-۳۹ و ۳-۴۰ و ۳-۴۱ مشاهده می‌کنیم.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8F8AD97-5610-4AC0-80A5-62D50A4C1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57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F6EA418-CBC4-425F-8EF2-FF4933CB4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81" y="3759097"/>
            <a:ext cx="271580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خروجی الگوریتم </a:t>
            </a:r>
            <a:r>
              <a:rPr kumimoji="0" lang="en-US" altLang="en-US" sz="1200" b="0" i="0" u="none" strike="noStrike" cap="none" normalizeH="0" baseline="0" dirty="0" bmk="_Toc137491382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naïve bayes</a:t>
            </a:r>
            <a:r>
              <a:rPr kumimoji="0" lang="fa-IR" altLang="en-US" sz="1200" b="0" i="0" u="none" strike="noStrike" cap="none" normalizeH="0" baseline="0" dirty="0" bmk="_Toc137491382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 . دقت ۰.۳۱۲ است.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 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819B0B6F-F5AE-4526-82B0-33F0AC2B1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05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D7990637-336B-4A9C-B9D1-97474E4E8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324" y="4034034"/>
            <a:ext cx="288252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خروجی الگوریتم </a:t>
            </a:r>
            <a:r>
              <a:rPr kumimoji="0" lang="en-US" altLang="en-US" sz="1200" b="0" i="0" u="none" strike="noStrike" cap="none" normalizeH="0" baseline="0" dirty="0" bmk="_Toc137491383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random forest</a:t>
            </a:r>
            <a:r>
              <a:rPr kumimoji="0" lang="fa-IR" altLang="en-US" sz="1200" b="0" i="0" u="none" strike="noStrike" cap="none" normalizeH="0" baseline="0" dirty="0" bmk="_Toc137491383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 . دقت ۰.۵۷۹ است.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 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6677884C-C528-4969-9822-BC3708C78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391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93C5A37-273C-491D-823D-3465DEB1F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902" y="4004012"/>
            <a:ext cx="240322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خروجی الگوریتم </a:t>
            </a:r>
            <a:r>
              <a:rPr kumimoji="0" lang="en-US" altLang="en-US" sz="1200" b="0" i="0" u="none" strike="noStrike" cap="none" normalizeH="0" baseline="0" dirty="0" bmk="_Toc137491384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XGboost</a:t>
            </a:r>
            <a:r>
              <a:rPr kumimoji="0" lang="fa-IR" altLang="en-US" sz="1200" b="0" i="0" u="none" strike="noStrike" cap="none" normalizeH="0" baseline="0" dirty="0" bmk="_Toc137491384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 . دقت ۰.۵۹ است.</a:t>
            </a:r>
            <a:endParaRPr kumimoji="0" lang="fa-I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256;p36">
            <a:extLst>
              <a:ext uri="{FF2B5EF4-FFF2-40B4-BE49-F238E27FC236}">
                <a16:creationId xmlns:a16="http://schemas.microsoft.com/office/drawing/2014/main" id="{BC4A84E0-6196-4FE0-8558-AD0D0FAF27DB}"/>
              </a:ext>
            </a:extLst>
          </p:cNvPr>
          <p:cNvSpPr txBox="1">
            <a:spLocks/>
          </p:cNvSpPr>
          <p:nvPr/>
        </p:nvSpPr>
        <p:spPr>
          <a:xfrm>
            <a:off x="720000" y="928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افزایش حجم داده ی آموزشی</a:t>
            </a:r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2156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14F398-7477-4D8B-AB08-8CF2BC5A21EA}"/>
              </a:ext>
            </a:extLst>
          </p:cNvPr>
          <p:cNvSpPr txBox="1"/>
          <p:nvPr/>
        </p:nvSpPr>
        <p:spPr>
          <a:xfrm>
            <a:off x="3160296" y="513347"/>
            <a:ext cx="3245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3900" dirty="0">
                <a:solidFill>
                  <a:schemeClr val="tx1"/>
                </a:solidFill>
                <a:latin typeface="110_Besmellah_1(MRT)" pitchFamily="2" charset="0"/>
              </a:rPr>
              <a:t>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2E166-92CA-49CF-BF32-1D1DEDB5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8" y="198321"/>
            <a:ext cx="8458760" cy="47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1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4A41D4-8D75-4A7E-9080-A2284E17D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12185"/>
              </p:ext>
            </p:extLst>
          </p:nvPr>
        </p:nvGraphicFramePr>
        <p:xfrm>
          <a:off x="1011218" y="2237590"/>
          <a:ext cx="6391090" cy="1565438"/>
        </p:xfrm>
        <a:graphic>
          <a:graphicData uri="http://schemas.openxmlformats.org/drawingml/2006/table">
            <a:tbl>
              <a:tblPr rtl="1" firstRow="1" firstCol="1" bandRow="1">
                <a:tableStyleId>{3B4B98B0-60AC-42C2-AFA5-B58CD77FA1E5}</a:tableStyleId>
              </a:tblPr>
              <a:tblGrid>
                <a:gridCol w="3195545">
                  <a:extLst>
                    <a:ext uri="{9D8B030D-6E8A-4147-A177-3AD203B41FA5}">
                      <a16:colId xmlns:a16="http://schemas.microsoft.com/office/drawing/2014/main" val="1698592005"/>
                    </a:ext>
                  </a:extLst>
                </a:gridCol>
                <a:gridCol w="3195545">
                  <a:extLst>
                    <a:ext uri="{9D8B030D-6E8A-4147-A177-3AD203B41FA5}">
                      <a16:colId xmlns:a16="http://schemas.microsoft.com/office/drawing/2014/main" val="3929394528"/>
                    </a:ext>
                  </a:extLst>
                </a:gridCol>
              </a:tblGrid>
              <a:tr h="42308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>
                          <a:effectLst/>
                        </a:rPr>
                        <a:t>میزان دقت مدل یادگیری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dirty="0">
                          <a:effectLst/>
                        </a:rPr>
                        <a:t>نام مدل یادگیری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456848"/>
                  </a:ext>
                </a:extLst>
              </a:tr>
              <a:tr h="38078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>
                          <a:effectLst/>
                        </a:rPr>
                        <a:t>۰.۳۵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naïve bayes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8708621"/>
                  </a:ext>
                </a:extLst>
              </a:tr>
              <a:tr h="38078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>
                          <a:effectLst/>
                        </a:rPr>
                        <a:t>۰.۵۸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XGboost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0576470"/>
                  </a:ext>
                </a:extLst>
              </a:tr>
              <a:tr h="38078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dirty="0">
                          <a:effectLst/>
                        </a:rPr>
                        <a:t>۰.۵۹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Random forest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5702864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A2A3CB8-30D5-430B-9066-F0E9CB351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716" y="3803028"/>
            <a:ext cx="286809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 dirty="0" bmk="_Toc137487689">
                <a:ln>
                  <a:noFill/>
                </a:ln>
                <a:solidFill>
                  <a:schemeClr val="tx1"/>
                </a:solidFill>
                <a:effectLst/>
                <a:latin typeface="Yas"/>
                <a:ea typeface="Times New Roman" panose="02020603050405020304" pitchFamily="18" charset="0"/>
                <a:cs typeface="B Nazanin" panose="00000400000000000000" pitchFamily="2" charset="-78"/>
              </a:rPr>
              <a:t>میزان دقت با اعمال پیش پردازش برای هر مدل یادگیری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256;p36">
            <a:extLst>
              <a:ext uri="{FF2B5EF4-FFF2-40B4-BE49-F238E27FC236}">
                <a16:creationId xmlns:a16="http://schemas.microsoft.com/office/drawing/2014/main" id="{64E162D3-E41C-48EC-9BEF-B390FDDE2928}"/>
              </a:ext>
            </a:extLst>
          </p:cNvPr>
          <p:cNvSpPr txBox="1">
            <a:spLocks/>
          </p:cNvSpPr>
          <p:nvPr/>
        </p:nvSpPr>
        <p:spPr>
          <a:xfrm>
            <a:off x="720000" y="2137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پیش پردازش</a:t>
            </a:r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9532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716765-ACE6-40F5-BA75-551B17B5E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9505"/>
              </p:ext>
            </p:extLst>
          </p:nvPr>
        </p:nvGraphicFramePr>
        <p:xfrm>
          <a:off x="1709421" y="2462530"/>
          <a:ext cx="5725160" cy="1125856"/>
        </p:xfrm>
        <a:graphic>
          <a:graphicData uri="http://schemas.openxmlformats.org/drawingml/2006/table">
            <a:tbl>
              <a:tblPr rtl="1" firstRow="1" firstCol="1" bandRow="1">
                <a:tableStyleId>{0E3FDE45-AF77-4B5C-9715-49D594BDF05E}</a:tableStyleId>
              </a:tblPr>
              <a:tblGrid>
                <a:gridCol w="2862580">
                  <a:extLst>
                    <a:ext uri="{9D8B030D-6E8A-4147-A177-3AD203B41FA5}">
                      <a16:colId xmlns:a16="http://schemas.microsoft.com/office/drawing/2014/main" val="1654458176"/>
                    </a:ext>
                  </a:extLst>
                </a:gridCol>
                <a:gridCol w="2862580">
                  <a:extLst>
                    <a:ext uri="{9D8B030D-6E8A-4147-A177-3AD203B41FA5}">
                      <a16:colId xmlns:a16="http://schemas.microsoft.com/office/drawing/2014/main" val="3996111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>
                          <a:effectLst/>
                        </a:rPr>
                        <a:t>میزان دقت مدل یادگیری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>
                          <a:effectLst/>
                        </a:rPr>
                        <a:t>نام مدل یادگیری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185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dirty="0">
                          <a:effectLst/>
                        </a:rPr>
                        <a:t>۰.۵۸۵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XGboost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8190753"/>
                  </a:ext>
                </a:extLst>
              </a:tr>
              <a:tr h="4889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dirty="0">
                          <a:effectLst/>
                        </a:rPr>
                        <a:t>۰.۵۹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Random forest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Ya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778730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E1AC919-D5D9-405C-9EBF-02904A262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431" y="3722867"/>
            <a:ext cx="236635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altLang="en-US" sz="1200" b="0" i="0" u="none" strike="noStrike" cap="none" normalizeH="0" baseline="0" dirty="0" bmk="_Toc137487690">
                <a:ln>
                  <a:noFill/>
                </a:ln>
                <a:solidFill>
                  <a:schemeClr val="tx1"/>
                </a:solidFill>
                <a:effectLst/>
                <a:latin typeface="Yas" charset="0"/>
                <a:ea typeface="Times New Roman" panose="02020603050405020304" pitchFamily="18" charset="0"/>
                <a:cs typeface="B Nazanin" panose="00000400000000000000" pitchFamily="2" charset="-78"/>
              </a:rPr>
              <a:t>میزان دقت با تنظیم پارامترهای مدل یادگیری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256;p36">
            <a:extLst>
              <a:ext uri="{FF2B5EF4-FFF2-40B4-BE49-F238E27FC236}">
                <a16:creationId xmlns:a16="http://schemas.microsoft.com/office/drawing/2014/main" id="{185C12B3-DE99-4658-B7A7-8E95493D7660}"/>
              </a:ext>
            </a:extLst>
          </p:cNvPr>
          <p:cNvSpPr txBox="1">
            <a:spLocks/>
          </p:cNvSpPr>
          <p:nvPr/>
        </p:nvSpPr>
        <p:spPr>
          <a:xfrm>
            <a:off x="720000" y="928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تنظیم پارامتر مدل ها</a:t>
            </a:r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61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C6E3A0-AA7C-4701-BC46-66B699548A05}"/>
              </a:ext>
            </a:extLst>
          </p:cNvPr>
          <p:cNvSpPr txBox="1"/>
          <p:nvPr/>
        </p:nvSpPr>
        <p:spPr>
          <a:xfrm>
            <a:off x="230459" y="983172"/>
            <a:ext cx="8489616" cy="393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[1]	AbuJbara, A., et al. (2018). OULAD: Predictive modeling of academic success using learning analytics in higher education. IEEE Transactions on Learning Technologies, 11(2), 168-178..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Yas"/>
            </a:endParaRPr>
          </a:p>
          <a:p>
            <a:pPr marL="0"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[2]	Jin, Y., Liu, Y., Li, Y., &amp; Wang, Z. (2017). Enhanced learning resource recommendation based on online learning style model. IEEE Transactions on Learning Technologies, 10(2), 233-242.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Yas"/>
            </a:endParaRPr>
          </a:p>
          <a:p>
            <a:pPr marL="0"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[3</a:t>
            </a: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]	Ackoff, R. L., &amp; Emery, F. E. (1960). The educational testing of the future. Oxford Review of Education, 2(3), 181-198.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Yas"/>
            </a:endParaRPr>
          </a:p>
          <a:p>
            <a:pPr marL="0"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[4]	National Center for Education Statistics. (n.d.). National Assessment of Educational Progress (NAEP). Retrieved from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Yas"/>
            </a:endParaRPr>
          </a:p>
          <a:p>
            <a:pPr marL="0"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[5]	Alamri, A., Alshehri, M., Alfarraj, O., Alshahrani, M., &amp; Alshammari, N. (2017). Predicting student success using learning analytics. International Journal of Emerging Technologies in Learning, 12(12), 124-130. 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Yas"/>
            </a:endParaRPr>
          </a:p>
          <a:p>
            <a:pPr marL="0"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[6]	Pedregosa, F., Varoquaux, G., Gramfort, A., Michel, V., Thirion, B., Grisel, O., Blondel, M., Prettenhofer, P., Weiss, R., Dubourg, V., Vanderplas, J., Passos, A., Cournapeau, D., Brucher, M., Perrot, M., &amp; Duchesnay, É. (2011). Scikit-learn: Machine learning in Python. Journal of Machine Learning Research, 12, 2825-2830.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Yas"/>
            </a:endParaRPr>
          </a:p>
          <a:p>
            <a:pPr marL="0"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[7]	Comaniciu, D., &amp; Meer, P. (2002). Mean shift: A robust approach toward feature space analysis. IEEE Transactions on Pattern Analysis and Machine Intelligence, 24(5), 603-619.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Yas"/>
            </a:endParaRPr>
          </a:p>
          <a:p>
            <a:pPr marL="457200" indent="-457200" algn="l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sz="12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2D236-8AE9-4ACA-9005-5F6ACDDD5B9A}"/>
              </a:ext>
            </a:extLst>
          </p:cNvPr>
          <p:cNvSpPr txBox="1"/>
          <p:nvPr/>
        </p:nvSpPr>
        <p:spPr>
          <a:xfrm>
            <a:off x="1589650" y="316622"/>
            <a:ext cx="353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chemeClr val="tx1"/>
                </a:solidFill>
                <a:cs typeface="B Titr" panose="00000700000000000000" pitchFamily="2" charset="-78"/>
              </a:rPr>
              <a:t>مراجع</a:t>
            </a:r>
            <a:endParaRPr lang="en-US" sz="32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6565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034;p65">
            <a:extLst>
              <a:ext uri="{FF2B5EF4-FFF2-40B4-BE49-F238E27FC236}">
                <a16:creationId xmlns:a16="http://schemas.microsoft.com/office/drawing/2014/main" id="{56CD4275-3CA2-4618-957A-FE2F0E94B64C}"/>
              </a:ext>
            </a:extLst>
          </p:cNvPr>
          <p:cNvGrpSpPr/>
          <p:nvPr/>
        </p:nvGrpSpPr>
        <p:grpSpPr>
          <a:xfrm>
            <a:off x="-268074" y="3492264"/>
            <a:ext cx="1471200" cy="1471200"/>
            <a:chOff x="918925" y="2898329"/>
            <a:chExt cx="1471200" cy="1471200"/>
          </a:xfrm>
        </p:grpSpPr>
        <p:sp>
          <p:nvSpPr>
            <p:cNvPr id="5" name="Google Shape;3035;p65">
              <a:extLst>
                <a:ext uri="{FF2B5EF4-FFF2-40B4-BE49-F238E27FC236}">
                  <a16:creationId xmlns:a16="http://schemas.microsoft.com/office/drawing/2014/main" id="{4799D9D5-9C7E-4DF0-9231-C8347B9CF633}"/>
                </a:ext>
              </a:extLst>
            </p:cNvPr>
            <p:cNvSpPr/>
            <p:nvPr/>
          </p:nvSpPr>
          <p:spPr>
            <a:xfrm>
              <a:off x="918925" y="2898329"/>
              <a:ext cx="1471200" cy="1471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3036;p65">
              <a:extLst>
                <a:ext uri="{FF2B5EF4-FFF2-40B4-BE49-F238E27FC236}">
                  <a16:creationId xmlns:a16="http://schemas.microsoft.com/office/drawing/2014/main" id="{5E0D9E5E-0F23-4C57-9431-385B8D5ED60B}"/>
                </a:ext>
              </a:extLst>
            </p:cNvPr>
            <p:cNvSpPr/>
            <p:nvPr/>
          </p:nvSpPr>
          <p:spPr>
            <a:xfrm>
              <a:off x="1132575" y="3124199"/>
              <a:ext cx="1044000" cy="10194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037;p65">
              <a:extLst>
                <a:ext uri="{FF2B5EF4-FFF2-40B4-BE49-F238E27FC236}">
                  <a16:creationId xmlns:a16="http://schemas.microsoft.com/office/drawing/2014/main" id="{E0FE7527-E99E-4976-8265-6DF522880511}"/>
                </a:ext>
              </a:extLst>
            </p:cNvPr>
            <p:cNvSpPr/>
            <p:nvPr/>
          </p:nvSpPr>
          <p:spPr>
            <a:xfrm>
              <a:off x="1315975" y="3295379"/>
              <a:ext cx="677100" cy="67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3038;p65">
              <a:extLst>
                <a:ext uri="{FF2B5EF4-FFF2-40B4-BE49-F238E27FC236}">
                  <a16:creationId xmlns:a16="http://schemas.microsoft.com/office/drawing/2014/main" id="{DECA96D0-7059-4FC0-882E-AD49161AF2B0}"/>
                </a:ext>
              </a:extLst>
            </p:cNvPr>
            <p:cNvSpPr/>
            <p:nvPr/>
          </p:nvSpPr>
          <p:spPr>
            <a:xfrm>
              <a:off x="1031588" y="3010992"/>
              <a:ext cx="1245873" cy="1245873"/>
            </a:xfrm>
            <a:custGeom>
              <a:avLst/>
              <a:gdLst/>
              <a:ahLst/>
              <a:cxnLst/>
              <a:rect l="l" t="t" r="r" b="b"/>
              <a:pathLst>
                <a:path w="95123" h="95123" extrusionOk="0">
                  <a:moveTo>
                    <a:pt x="47561" y="95123"/>
                  </a:moveTo>
                  <a:cubicBezTo>
                    <a:pt x="44334" y="95123"/>
                    <a:pt x="41109" y="94798"/>
                    <a:pt x="37976" y="94156"/>
                  </a:cubicBezTo>
                  <a:cubicBezTo>
                    <a:pt x="34923" y="93532"/>
                    <a:pt x="31918" y="92599"/>
                    <a:pt x="29048" y="91385"/>
                  </a:cubicBezTo>
                  <a:cubicBezTo>
                    <a:pt x="26230" y="90193"/>
                    <a:pt x="23511" y="88717"/>
                    <a:pt x="20969" y="87000"/>
                  </a:cubicBezTo>
                  <a:cubicBezTo>
                    <a:pt x="18451" y="85298"/>
                    <a:pt x="16083" y="83345"/>
                    <a:pt x="13930" y="81192"/>
                  </a:cubicBezTo>
                  <a:cubicBezTo>
                    <a:pt x="11778" y="79040"/>
                    <a:pt x="9825" y="76672"/>
                    <a:pt x="8123" y="74154"/>
                  </a:cubicBezTo>
                  <a:cubicBezTo>
                    <a:pt x="6405" y="71611"/>
                    <a:pt x="4930" y="68893"/>
                    <a:pt x="3738" y="66074"/>
                  </a:cubicBezTo>
                  <a:cubicBezTo>
                    <a:pt x="2524" y="63204"/>
                    <a:pt x="1591" y="60200"/>
                    <a:pt x="966" y="57147"/>
                  </a:cubicBezTo>
                  <a:cubicBezTo>
                    <a:pt x="325" y="54013"/>
                    <a:pt x="0" y="50788"/>
                    <a:pt x="0" y="47561"/>
                  </a:cubicBezTo>
                  <a:cubicBezTo>
                    <a:pt x="0" y="44335"/>
                    <a:pt x="325" y="41110"/>
                    <a:pt x="966" y="37977"/>
                  </a:cubicBezTo>
                  <a:cubicBezTo>
                    <a:pt x="1591" y="34923"/>
                    <a:pt x="2524" y="31919"/>
                    <a:pt x="3738" y="29048"/>
                  </a:cubicBezTo>
                  <a:cubicBezTo>
                    <a:pt x="4930" y="26230"/>
                    <a:pt x="6405" y="23512"/>
                    <a:pt x="8123" y="20970"/>
                  </a:cubicBezTo>
                  <a:cubicBezTo>
                    <a:pt x="9825" y="18451"/>
                    <a:pt x="11778" y="16083"/>
                    <a:pt x="13930" y="13931"/>
                  </a:cubicBezTo>
                  <a:cubicBezTo>
                    <a:pt x="16083" y="11779"/>
                    <a:pt x="18451" y="9825"/>
                    <a:pt x="20969" y="8123"/>
                  </a:cubicBezTo>
                  <a:cubicBezTo>
                    <a:pt x="23511" y="6405"/>
                    <a:pt x="26230" y="4930"/>
                    <a:pt x="29048" y="3738"/>
                  </a:cubicBezTo>
                  <a:cubicBezTo>
                    <a:pt x="31918" y="2524"/>
                    <a:pt x="34923" y="1591"/>
                    <a:pt x="37976" y="967"/>
                  </a:cubicBezTo>
                  <a:cubicBezTo>
                    <a:pt x="41109" y="325"/>
                    <a:pt x="44334" y="1"/>
                    <a:pt x="47561" y="1"/>
                  </a:cubicBezTo>
                  <a:cubicBezTo>
                    <a:pt x="50788" y="1"/>
                    <a:pt x="54013" y="325"/>
                    <a:pt x="57146" y="967"/>
                  </a:cubicBezTo>
                  <a:cubicBezTo>
                    <a:pt x="60200" y="1591"/>
                    <a:pt x="63204" y="2524"/>
                    <a:pt x="66074" y="3738"/>
                  </a:cubicBezTo>
                  <a:cubicBezTo>
                    <a:pt x="68892" y="4930"/>
                    <a:pt x="71610" y="6405"/>
                    <a:pt x="74153" y="8123"/>
                  </a:cubicBezTo>
                  <a:cubicBezTo>
                    <a:pt x="76671" y="9825"/>
                    <a:pt x="79040" y="11779"/>
                    <a:pt x="81192" y="13931"/>
                  </a:cubicBezTo>
                  <a:cubicBezTo>
                    <a:pt x="83344" y="16083"/>
                    <a:pt x="85298" y="18451"/>
                    <a:pt x="86999" y="20970"/>
                  </a:cubicBezTo>
                  <a:cubicBezTo>
                    <a:pt x="88717" y="23512"/>
                    <a:pt x="90192" y="26230"/>
                    <a:pt x="91384" y="29048"/>
                  </a:cubicBezTo>
                  <a:cubicBezTo>
                    <a:pt x="92599" y="31919"/>
                    <a:pt x="93531" y="34923"/>
                    <a:pt x="94156" y="37977"/>
                  </a:cubicBezTo>
                  <a:cubicBezTo>
                    <a:pt x="94796" y="41110"/>
                    <a:pt x="95122" y="44335"/>
                    <a:pt x="95122" y="47561"/>
                  </a:cubicBezTo>
                  <a:cubicBezTo>
                    <a:pt x="95122" y="50788"/>
                    <a:pt x="94796" y="54013"/>
                    <a:pt x="94156" y="57147"/>
                  </a:cubicBezTo>
                  <a:cubicBezTo>
                    <a:pt x="93531" y="60200"/>
                    <a:pt x="92599" y="63204"/>
                    <a:pt x="91384" y="66074"/>
                  </a:cubicBezTo>
                  <a:cubicBezTo>
                    <a:pt x="90192" y="68893"/>
                    <a:pt x="88717" y="71611"/>
                    <a:pt x="86999" y="74154"/>
                  </a:cubicBezTo>
                  <a:cubicBezTo>
                    <a:pt x="85298" y="76672"/>
                    <a:pt x="83344" y="79040"/>
                    <a:pt x="81192" y="81192"/>
                  </a:cubicBezTo>
                  <a:cubicBezTo>
                    <a:pt x="79040" y="83345"/>
                    <a:pt x="76671" y="85298"/>
                    <a:pt x="74153" y="87000"/>
                  </a:cubicBezTo>
                  <a:cubicBezTo>
                    <a:pt x="71610" y="88717"/>
                    <a:pt x="68893" y="90193"/>
                    <a:pt x="66074" y="91385"/>
                  </a:cubicBezTo>
                  <a:cubicBezTo>
                    <a:pt x="63204" y="92599"/>
                    <a:pt x="60200" y="93532"/>
                    <a:pt x="57146" y="94156"/>
                  </a:cubicBezTo>
                  <a:cubicBezTo>
                    <a:pt x="54013" y="94798"/>
                    <a:pt x="50788" y="95123"/>
                    <a:pt x="47561" y="95123"/>
                  </a:cubicBezTo>
                  <a:close/>
                  <a:moveTo>
                    <a:pt x="47561" y="602"/>
                  </a:moveTo>
                  <a:cubicBezTo>
                    <a:pt x="21667" y="602"/>
                    <a:pt x="602" y="21669"/>
                    <a:pt x="602" y="47562"/>
                  </a:cubicBezTo>
                  <a:cubicBezTo>
                    <a:pt x="602" y="73456"/>
                    <a:pt x="21667" y="94521"/>
                    <a:pt x="47561" y="94521"/>
                  </a:cubicBezTo>
                  <a:cubicBezTo>
                    <a:pt x="73454" y="94521"/>
                    <a:pt x="94521" y="73456"/>
                    <a:pt x="94521" y="47562"/>
                  </a:cubicBezTo>
                  <a:cubicBezTo>
                    <a:pt x="94521" y="21669"/>
                    <a:pt x="73454" y="602"/>
                    <a:pt x="47561" y="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3039;p65">
              <a:extLst>
                <a:ext uri="{FF2B5EF4-FFF2-40B4-BE49-F238E27FC236}">
                  <a16:creationId xmlns:a16="http://schemas.microsoft.com/office/drawing/2014/main" id="{618B2E11-9393-4EE5-9FFF-A1BA7A587548}"/>
                </a:ext>
              </a:extLst>
            </p:cNvPr>
            <p:cNvSpPr/>
            <p:nvPr/>
          </p:nvSpPr>
          <p:spPr>
            <a:xfrm>
              <a:off x="964771" y="2944175"/>
              <a:ext cx="1379507" cy="1379507"/>
            </a:xfrm>
            <a:custGeom>
              <a:avLst/>
              <a:gdLst/>
              <a:ahLst/>
              <a:cxnLst/>
              <a:rect l="l" t="t" r="r" b="b"/>
              <a:pathLst>
                <a:path w="105326" h="105326" extrusionOk="0">
                  <a:moveTo>
                    <a:pt x="52663" y="105326"/>
                  </a:moveTo>
                  <a:cubicBezTo>
                    <a:pt x="46750" y="105326"/>
                    <a:pt x="40945" y="104352"/>
                    <a:pt x="35409" y="102433"/>
                  </a:cubicBezTo>
                  <a:cubicBezTo>
                    <a:pt x="30057" y="100579"/>
                    <a:pt x="25059" y="97877"/>
                    <a:pt x="20553" y="94407"/>
                  </a:cubicBezTo>
                  <a:cubicBezTo>
                    <a:pt x="18340" y="92702"/>
                    <a:pt x="16247" y="90806"/>
                    <a:pt x="14330" y="88773"/>
                  </a:cubicBezTo>
                  <a:cubicBezTo>
                    <a:pt x="12411" y="86736"/>
                    <a:pt x="10641" y="84531"/>
                    <a:pt x="9070" y="82219"/>
                  </a:cubicBezTo>
                  <a:cubicBezTo>
                    <a:pt x="5862" y="77495"/>
                    <a:pt x="3460" y="72320"/>
                    <a:pt x="1932" y="66839"/>
                  </a:cubicBezTo>
                  <a:cubicBezTo>
                    <a:pt x="1781" y="66299"/>
                    <a:pt x="2097" y="65739"/>
                    <a:pt x="2636" y="65588"/>
                  </a:cubicBezTo>
                  <a:cubicBezTo>
                    <a:pt x="3176" y="65438"/>
                    <a:pt x="3736" y="65753"/>
                    <a:pt x="3887" y="66294"/>
                  </a:cubicBezTo>
                  <a:cubicBezTo>
                    <a:pt x="9962" y="88080"/>
                    <a:pt x="30020" y="103295"/>
                    <a:pt x="52663" y="103295"/>
                  </a:cubicBezTo>
                  <a:cubicBezTo>
                    <a:pt x="80582" y="103295"/>
                    <a:pt x="103296" y="80581"/>
                    <a:pt x="103296" y="52663"/>
                  </a:cubicBezTo>
                  <a:cubicBezTo>
                    <a:pt x="103296" y="24744"/>
                    <a:pt x="80582" y="2030"/>
                    <a:pt x="52663" y="2030"/>
                  </a:cubicBezTo>
                  <a:cubicBezTo>
                    <a:pt x="24745" y="2030"/>
                    <a:pt x="2031" y="24744"/>
                    <a:pt x="2031" y="52663"/>
                  </a:cubicBezTo>
                  <a:cubicBezTo>
                    <a:pt x="2031" y="53224"/>
                    <a:pt x="1577" y="53678"/>
                    <a:pt x="1016" y="53678"/>
                  </a:cubicBezTo>
                  <a:cubicBezTo>
                    <a:pt x="456" y="53678"/>
                    <a:pt x="0" y="53224"/>
                    <a:pt x="0" y="52663"/>
                  </a:cubicBezTo>
                  <a:cubicBezTo>
                    <a:pt x="0" y="49091"/>
                    <a:pt x="360" y="45520"/>
                    <a:pt x="1071" y="42051"/>
                  </a:cubicBezTo>
                  <a:cubicBezTo>
                    <a:pt x="1763" y="38669"/>
                    <a:pt x="2795" y="35342"/>
                    <a:pt x="4140" y="32164"/>
                  </a:cubicBezTo>
                  <a:cubicBezTo>
                    <a:pt x="5459" y="29043"/>
                    <a:pt x="7093" y="26034"/>
                    <a:pt x="8996" y="23218"/>
                  </a:cubicBezTo>
                  <a:cubicBezTo>
                    <a:pt x="10879" y="20430"/>
                    <a:pt x="13043" y="17807"/>
                    <a:pt x="15425" y="15425"/>
                  </a:cubicBezTo>
                  <a:cubicBezTo>
                    <a:pt x="17808" y="13042"/>
                    <a:pt x="20430" y="10879"/>
                    <a:pt x="23218" y="8995"/>
                  </a:cubicBezTo>
                  <a:cubicBezTo>
                    <a:pt x="26033" y="7093"/>
                    <a:pt x="29043" y="5459"/>
                    <a:pt x="32164" y="4139"/>
                  </a:cubicBezTo>
                  <a:cubicBezTo>
                    <a:pt x="35343" y="2795"/>
                    <a:pt x="38670" y="1762"/>
                    <a:pt x="42051" y="1070"/>
                  </a:cubicBezTo>
                  <a:cubicBezTo>
                    <a:pt x="45520" y="361"/>
                    <a:pt x="49090" y="1"/>
                    <a:pt x="52663" y="1"/>
                  </a:cubicBezTo>
                  <a:cubicBezTo>
                    <a:pt x="56235" y="1"/>
                    <a:pt x="59806" y="361"/>
                    <a:pt x="63275" y="1070"/>
                  </a:cubicBezTo>
                  <a:cubicBezTo>
                    <a:pt x="66657" y="1762"/>
                    <a:pt x="69984" y="2795"/>
                    <a:pt x="73162" y="4139"/>
                  </a:cubicBezTo>
                  <a:cubicBezTo>
                    <a:pt x="76283" y="5459"/>
                    <a:pt x="79292" y="7093"/>
                    <a:pt x="82108" y="8995"/>
                  </a:cubicBezTo>
                  <a:cubicBezTo>
                    <a:pt x="84896" y="10879"/>
                    <a:pt x="87519" y="13042"/>
                    <a:pt x="89901" y="15425"/>
                  </a:cubicBezTo>
                  <a:cubicBezTo>
                    <a:pt x="92284" y="17807"/>
                    <a:pt x="94447" y="20430"/>
                    <a:pt x="96331" y="23218"/>
                  </a:cubicBezTo>
                  <a:cubicBezTo>
                    <a:pt x="98233" y="26034"/>
                    <a:pt x="99867" y="29043"/>
                    <a:pt x="101187" y="32164"/>
                  </a:cubicBezTo>
                  <a:cubicBezTo>
                    <a:pt x="102531" y="35342"/>
                    <a:pt x="103563" y="38669"/>
                    <a:pt x="104255" y="42051"/>
                  </a:cubicBezTo>
                  <a:cubicBezTo>
                    <a:pt x="104965" y="45520"/>
                    <a:pt x="105325" y="49091"/>
                    <a:pt x="105325" y="52663"/>
                  </a:cubicBezTo>
                  <a:cubicBezTo>
                    <a:pt x="105325" y="56236"/>
                    <a:pt x="104965" y="59806"/>
                    <a:pt x="104255" y="63275"/>
                  </a:cubicBezTo>
                  <a:cubicBezTo>
                    <a:pt x="103563" y="66657"/>
                    <a:pt x="102531" y="69983"/>
                    <a:pt x="101187" y="73162"/>
                  </a:cubicBezTo>
                  <a:cubicBezTo>
                    <a:pt x="99867" y="76282"/>
                    <a:pt x="98233" y="79293"/>
                    <a:pt x="96331" y="82108"/>
                  </a:cubicBezTo>
                  <a:cubicBezTo>
                    <a:pt x="94447" y="84896"/>
                    <a:pt x="92284" y="87518"/>
                    <a:pt x="89901" y="89901"/>
                  </a:cubicBezTo>
                  <a:cubicBezTo>
                    <a:pt x="87519" y="92284"/>
                    <a:pt x="84896" y="94446"/>
                    <a:pt x="82108" y="96331"/>
                  </a:cubicBezTo>
                  <a:cubicBezTo>
                    <a:pt x="79292" y="98233"/>
                    <a:pt x="76283" y="99866"/>
                    <a:pt x="73162" y="101186"/>
                  </a:cubicBezTo>
                  <a:cubicBezTo>
                    <a:pt x="69984" y="102531"/>
                    <a:pt x="66657" y="103564"/>
                    <a:pt x="63275" y="104255"/>
                  </a:cubicBezTo>
                  <a:cubicBezTo>
                    <a:pt x="59806" y="104965"/>
                    <a:pt x="56235" y="105326"/>
                    <a:pt x="52663" y="105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" name="Google Shape;3040;p65">
              <a:extLst>
                <a:ext uri="{FF2B5EF4-FFF2-40B4-BE49-F238E27FC236}">
                  <a16:creationId xmlns:a16="http://schemas.microsoft.com/office/drawing/2014/main" id="{B47242CA-AA23-4776-91CA-FDB2288E6BE5}"/>
                </a:ext>
              </a:extLst>
            </p:cNvPr>
            <p:cNvGrpSpPr/>
            <p:nvPr/>
          </p:nvGrpSpPr>
          <p:grpSpPr>
            <a:xfrm>
              <a:off x="1735272" y="3417764"/>
              <a:ext cx="326801" cy="370511"/>
              <a:chOff x="6048400" y="3381400"/>
              <a:chExt cx="819050" cy="928600"/>
            </a:xfrm>
          </p:grpSpPr>
          <p:sp>
            <p:nvSpPr>
              <p:cNvPr id="11" name="Google Shape;3041;p65">
                <a:extLst>
                  <a:ext uri="{FF2B5EF4-FFF2-40B4-BE49-F238E27FC236}">
                    <a16:creationId xmlns:a16="http://schemas.microsoft.com/office/drawing/2014/main" id="{A06FEE4C-70E8-44CA-8177-7927DF645024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3042;p65">
                <a:extLst>
                  <a:ext uri="{FF2B5EF4-FFF2-40B4-BE49-F238E27FC236}">
                    <a16:creationId xmlns:a16="http://schemas.microsoft.com/office/drawing/2014/main" id="{601B43CA-8A82-4AED-8258-80F51357E172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3043;p65">
                <a:extLst>
                  <a:ext uri="{FF2B5EF4-FFF2-40B4-BE49-F238E27FC236}">
                    <a16:creationId xmlns:a16="http://schemas.microsoft.com/office/drawing/2014/main" id="{8DAED06C-639B-42EE-881F-566FDD1AE2EB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3044;p65">
                <a:extLst>
                  <a:ext uri="{FF2B5EF4-FFF2-40B4-BE49-F238E27FC236}">
                    <a16:creationId xmlns:a16="http://schemas.microsoft.com/office/drawing/2014/main" id="{88BE984F-EB80-41CB-852B-E9A61AECA7E5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3045;p65">
                <a:extLst>
                  <a:ext uri="{FF2B5EF4-FFF2-40B4-BE49-F238E27FC236}">
                    <a16:creationId xmlns:a16="http://schemas.microsoft.com/office/drawing/2014/main" id="{5B801774-B998-4759-8241-D21F6E386FFD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3046;p65">
                <a:extLst>
                  <a:ext uri="{FF2B5EF4-FFF2-40B4-BE49-F238E27FC236}">
                    <a16:creationId xmlns:a16="http://schemas.microsoft.com/office/drawing/2014/main" id="{11C52BAA-BDE8-4DF9-B0FA-785E5627C946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3047;p65">
                <a:extLst>
                  <a:ext uri="{FF2B5EF4-FFF2-40B4-BE49-F238E27FC236}">
                    <a16:creationId xmlns:a16="http://schemas.microsoft.com/office/drawing/2014/main" id="{F0A228C2-822B-4BEE-B0A8-BA09D941B700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2872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0" name="Google Shape;1410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19" name="Google Shape;1419;p41"/>
          <p:cNvSpPr txBox="1">
            <a:spLocks noGrp="1"/>
          </p:cNvSpPr>
          <p:nvPr>
            <p:ph type="title"/>
          </p:nvPr>
        </p:nvSpPr>
        <p:spPr>
          <a:xfrm>
            <a:off x="5254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7000" dirty="0">
                <a:latin typeface="Montserrat"/>
                <a:ea typeface="Montserrat"/>
                <a:cs typeface="B Titr" panose="00000700000000000000" pitchFamily="2" charset="-78"/>
                <a:sym typeface="Montserrat"/>
              </a:rPr>
              <a:t>با تشکر از توجه شما</a:t>
            </a:r>
            <a:endParaRPr sz="7000" dirty="0">
              <a:latin typeface="Montserrat"/>
              <a:ea typeface="Montserrat"/>
              <a:cs typeface="B Titr" panose="00000700000000000000" pitchFamily="2" charset="-78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C6E3A0-AA7C-4701-BC46-66B699548A05}"/>
              </a:ext>
            </a:extLst>
          </p:cNvPr>
          <p:cNvSpPr txBox="1"/>
          <p:nvPr/>
        </p:nvSpPr>
        <p:spPr>
          <a:xfrm>
            <a:off x="230459" y="983172"/>
            <a:ext cx="8489616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خلاصه – مقدمه</a:t>
            </a:r>
          </a:p>
          <a:p>
            <a:pPr marL="457200" indent="-45720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ضرورت پژوهش و مدل یادگیری</a:t>
            </a:r>
          </a:p>
          <a:p>
            <a:pPr marL="457200" indent="-45720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مدل های یادگیری مجازی</a:t>
            </a:r>
          </a:p>
          <a:p>
            <a:pPr marL="457200" indent="-45720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استخراج اطلاعات</a:t>
            </a:r>
          </a:p>
          <a:p>
            <a:pPr marL="457200" indent="-45720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خوشه بندی مدل یادگیری</a:t>
            </a:r>
          </a:p>
          <a:p>
            <a:pPr marL="457200" indent="-45720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الگوریتم های مورد استفاد و مراحل آموزش</a:t>
            </a:r>
          </a:p>
          <a:p>
            <a:pPr marL="457200" indent="-45720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ارزیابی عملکرد</a:t>
            </a:r>
          </a:p>
          <a:p>
            <a:pPr marL="457200" indent="-45720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بهبود عملکرد</a:t>
            </a:r>
          </a:p>
          <a:p>
            <a:pPr marL="457200" indent="-45720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2D236-8AE9-4ACA-9005-5F6ACDDD5B9A}"/>
              </a:ext>
            </a:extLst>
          </p:cNvPr>
          <p:cNvSpPr txBox="1"/>
          <p:nvPr/>
        </p:nvSpPr>
        <p:spPr>
          <a:xfrm>
            <a:off x="1589650" y="316622"/>
            <a:ext cx="353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chemeClr val="tx1"/>
                </a:solidFill>
                <a:cs typeface="B Titr" panose="00000700000000000000" pitchFamily="2" charset="-78"/>
              </a:rPr>
              <a:t>فهرست</a:t>
            </a:r>
            <a:endParaRPr lang="en-US" sz="32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790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D73D74-8E1F-456A-96B1-96F24BCC7895}"/>
              </a:ext>
            </a:extLst>
          </p:cNvPr>
          <p:cNvSpPr txBox="1"/>
          <p:nvPr/>
        </p:nvSpPr>
        <p:spPr>
          <a:xfrm>
            <a:off x="0" y="2346115"/>
            <a:ext cx="8720106" cy="208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a-IR" sz="2200" dirty="0">
                <a:solidFill>
                  <a:schemeClr val="tx1"/>
                </a:solidFill>
                <a:cs typeface="B Nazanin" panose="00000400000000000000" pitchFamily="2" charset="-78"/>
              </a:rPr>
              <a:t>کاربرد هوش مصنوعی در حوزه علوم شناختی </a:t>
            </a:r>
          </a:p>
          <a:p>
            <a:pPr marL="342900" indent="-342900" algn="just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a-IR" sz="2200" dirty="0">
                <a:solidFill>
                  <a:schemeClr val="tx1"/>
                </a:solidFill>
                <a:cs typeface="B Nazanin" panose="00000400000000000000" pitchFamily="2" charset="-78"/>
              </a:rPr>
              <a:t>گسترش آموزش مجازی و نیاز جدید پیش‌بینی نمرات و مدل یادگیری</a:t>
            </a:r>
            <a:endParaRPr lang="en-US" sz="2200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342900" indent="-342900" algn="just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a-IR" sz="2200" dirty="0">
                <a:solidFill>
                  <a:schemeClr val="tx1"/>
                </a:solidFill>
                <a:cs typeface="B Nazanin" panose="00000400000000000000" pitchFamily="2" charset="-78"/>
              </a:rPr>
              <a:t>پیش بینی میزان موفقیت دانشجویان و دسته بندی مدل یادگیری دانشجویان با فرض اثرگذاری تعاملات او با سامانه آموزش مجازی(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</a:t>
            </a:r>
            <a:r>
              <a:rPr lang="fa-IR" sz="2200" dirty="0">
                <a:solidFill>
                  <a:schemeClr val="tx1"/>
                </a:solidFill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FA5ED-AB82-466F-B02E-09F7E6DF0BD8}"/>
              </a:ext>
            </a:extLst>
          </p:cNvPr>
          <p:cNvSpPr txBox="1"/>
          <p:nvPr/>
        </p:nvSpPr>
        <p:spPr>
          <a:xfrm>
            <a:off x="5048467" y="221867"/>
            <a:ext cx="3532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>
                <a:solidFill>
                  <a:schemeClr val="tx1"/>
                </a:solidFill>
                <a:cs typeface="B Titr" panose="00000700000000000000" pitchFamily="2" charset="-78"/>
              </a:rPr>
              <a:t>خلاصه و مقدمه</a:t>
            </a:r>
            <a:endParaRPr lang="en-US" sz="36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E36557-F040-4060-AF61-F079D0D9503C}"/>
              </a:ext>
            </a:extLst>
          </p:cNvPr>
          <p:cNvSpPr/>
          <p:nvPr/>
        </p:nvSpPr>
        <p:spPr>
          <a:xfrm>
            <a:off x="4349092" y="4582352"/>
            <a:ext cx="382396" cy="38239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۱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4C672-112C-455B-A7D9-7E504EC03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9"/>
          <a:stretch/>
        </p:blipFill>
        <p:spPr>
          <a:xfrm flipH="1">
            <a:off x="454632" y="445101"/>
            <a:ext cx="3532007" cy="22924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Google Shape;1238;p35">
            <a:extLst>
              <a:ext uri="{FF2B5EF4-FFF2-40B4-BE49-F238E27FC236}">
                <a16:creationId xmlns:a16="http://schemas.microsoft.com/office/drawing/2014/main" id="{253CDD47-24F6-43F0-B55E-B1C82B5033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789404" y="918555"/>
            <a:ext cx="1098900" cy="1156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246;p35">
            <a:extLst>
              <a:ext uri="{FF2B5EF4-FFF2-40B4-BE49-F238E27FC236}">
                <a16:creationId xmlns:a16="http://schemas.microsoft.com/office/drawing/2014/main" id="{BF869831-EBEA-439F-A0D6-6C2685656EEC}"/>
              </a:ext>
            </a:extLst>
          </p:cNvPr>
          <p:cNvGrpSpPr/>
          <p:nvPr/>
        </p:nvGrpSpPr>
        <p:grpSpPr>
          <a:xfrm>
            <a:off x="8142673" y="2000009"/>
            <a:ext cx="76825" cy="76800"/>
            <a:chOff x="3104875" y="1099400"/>
            <a:chExt cx="76825" cy="76800"/>
          </a:xfrm>
        </p:grpSpPr>
        <p:sp>
          <p:nvSpPr>
            <p:cNvPr id="9" name="Google Shape;1247;p35">
              <a:extLst>
                <a:ext uri="{FF2B5EF4-FFF2-40B4-BE49-F238E27FC236}">
                  <a16:creationId xmlns:a16="http://schemas.microsoft.com/office/drawing/2014/main" id="{3277DB75-1522-4079-8284-09D7CE24428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248;p35">
              <a:extLst>
                <a:ext uri="{FF2B5EF4-FFF2-40B4-BE49-F238E27FC236}">
                  <a16:creationId xmlns:a16="http://schemas.microsoft.com/office/drawing/2014/main" id="{E182227D-53AB-43B7-BC1F-6FC2F299967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" name="Google Shape;1246;p35">
            <a:extLst>
              <a:ext uri="{FF2B5EF4-FFF2-40B4-BE49-F238E27FC236}">
                <a16:creationId xmlns:a16="http://schemas.microsoft.com/office/drawing/2014/main" id="{080C7113-F7D6-4E29-A01A-7CCC473E0F0F}"/>
              </a:ext>
            </a:extLst>
          </p:cNvPr>
          <p:cNvGrpSpPr/>
          <p:nvPr/>
        </p:nvGrpSpPr>
        <p:grpSpPr>
          <a:xfrm>
            <a:off x="1189269" y="3236143"/>
            <a:ext cx="76825" cy="76800"/>
            <a:chOff x="3104875" y="1099400"/>
            <a:chExt cx="76825" cy="76800"/>
          </a:xfrm>
        </p:grpSpPr>
        <p:sp>
          <p:nvSpPr>
            <p:cNvPr id="12" name="Google Shape;1247;p35">
              <a:extLst>
                <a:ext uri="{FF2B5EF4-FFF2-40B4-BE49-F238E27FC236}">
                  <a16:creationId xmlns:a16="http://schemas.microsoft.com/office/drawing/2014/main" id="{B261A7F0-EB51-48AB-BA61-0E071A71C7D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248;p35">
              <a:extLst>
                <a:ext uri="{FF2B5EF4-FFF2-40B4-BE49-F238E27FC236}">
                  <a16:creationId xmlns:a16="http://schemas.microsoft.com/office/drawing/2014/main" id="{4FD49887-90CB-4B4A-A9D9-1DFBCF4A67A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246;p35">
            <a:extLst>
              <a:ext uri="{FF2B5EF4-FFF2-40B4-BE49-F238E27FC236}">
                <a16:creationId xmlns:a16="http://schemas.microsoft.com/office/drawing/2014/main" id="{9FAE86DF-ED85-4CAA-82E6-2141F2FAB6BA}"/>
              </a:ext>
            </a:extLst>
          </p:cNvPr>
          <p:cNvGrpSpPr/>
          <p:nvPr/>
        </p:nvGrpSpPr>
        <p:grpSpPr>
          <a:xfrm>
            <a:off x="4836616" y="595778"/>
            <a:ext cx="76825" cy="76800"/>
            <a:chOff x="3104875" y="1099400"/>
            <a:chExt cx="76825" cy="76800"/>
          </a:xfrm>
        </p:grpSpPr>
        <p:sp>
          <p:nvSpPr>
            <p:cNvPr id="15" name="Google Shape;1247;p35">
              <a:extLst>
                <a:ext uri="{FF2B5EF4-FFF2-40B4-BE49-F238E27FC236}">
                  <a16:creationId xmlns:a16="http://schemas.microsoft.com/office/drawing/2014/main" id="{1C0274FB-C2D5-4166-9417-4132A475C34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248;p35">
              <a:extLst>
                <a:ext uri="{FF2B5EF4-FFF2-40B4-BE49-F238E27FC236}">
                  <a16:creationId xmlns:a16="http://schemas.microsoft.com/office/drawing/2014/main" id="{D9990A6B-7ED1-4EF1-8840-F8D29F24708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7" name="Google Shape;1249;p35">
            <a:extLst>
              <a:ext uri="{FF2B5EF4-FFF2-40B4-BE49-F238E27FC236}">
                <a16:creationId xmlns:a16="http://schemas.microsoft.com/office/drawing/2014/main" id="{A5508CBB-A454-465C-B5A4-6105A533FE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6307664" y="1684588"/>
            <a:ext cx="752471" cy="488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787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 txBox="1">
            <a:spLocks noGrp="1"/>
          </p:cNvSpPr>
          <p:nvPr>
            <p:ph type="title"/>
          </p:nvPr>
        </p:nvSpPr>
        <p:spPr>
          <a:xfrm>
            <a:off x="570610" y="1619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Titr" panose="00000700000000000000" pitchFamily="2" charset="-78"/>
              </a:rPr>
              <a:t>مدل های یادگیری مجازی</a:t>
            </a:r>
            <a:endParaRPr sz="2800" dirty="0">
              <a:cs typeface="B Titr" panose="00000700000000000000" pitchFamily="2" charset="-78"/>
            </a:endParaRPr>
          </a:p>
        </p:txBody>
      </p:sp>
      <p:graphicFrame>
        <p:nvGraphicFramePr>
          <p:cNvPr id="1257" name="Google Shape;1257;p36"/>
          <p:cNvGraphicFramePr/>
          <p:nvPr>
            <p:extLst>
              <p:ext uri="{D42A27DB-BD31-4B8C-83A1-F6EECF244321}">
                <p14:modId xmlns:p14="http://schemas.microsoft.com/office/powerpoint/2010/main" val="154524496"/>
              </p:ext>
            </p:extLst>
          </p:nvPr>
        </p:nvGraphicFramePr>
        <p:xfrm>
          <a:off x="2051368" y="1352634"/>
          <a:ext cx="4995741" cy="2595085"/>
        </p:xfrm>
        <a:graphic>
          <a:graphicData uri="http://schemas.openxmlformats.org/drawingml/2006/table">
            <a:tbl>
              <a:tblPr>
                <a:noFill/>
                <a:tableStyleId>{44C207CE-DD13-4F39-8997-AE8D322CCBF6}</a:tableStyleId>
              </a:tblPr>
              <a:tblGrid>
                <a:gridCol w="1536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01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 Black"/>
                          <a:ea typeface="Montserrat Black"/>
                          <a:cs typeface="B Nazanin" panose="00000400000000000000" pitchFamily="2" charset="-78"/>
                          <a:sym typeface="Montserrat Black"/>
                        </a:rPr>
                        <a:t>عاطفی</a:t>
                      </a:r>
                      <a:endParaRPr sz="1800" b="1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B Nazanin" panose="00000400000000000000" pitchFamily="2" charset="-78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a-I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B Nazanin" panose="00000400000000000000" pitchFamily="2" charset="-78"/>
                          <a:sym typeface="Montserrat"/>
                        </a:rPr>
                        <a:t>خود راهبری – بی انگیزگی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B Nazanin" panose="00000400000000000000" pitchFamily="2" charset="-78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1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 Black"/>
                          <a:ea typeface="Montserrat Black"/>
                          <a:cs typeface="B Nazanin" panose="00000400000000000000" pitchFamily="2" charset="-78"/>
                          <a:sym typeface="Montserrat Black"/>
                        </a:rPr>
                        <a:t>اجتماعی</a:t>
                      </a:r>
                      <a:endParaRPr sz="1800" b="1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B Nazanin" panose="00000400000000000000" pitchFamily="2" charset="-78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a-I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B Nazanin" panose="00000400000000000000" pitchFamily="2" charset="-78"/>
                          <a:sym typeface="Montserrat"/>
                        </a:rPr>
                        <a:t>واکنش به تعامل با همسالان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B Nazanin" panose="00000400000000000000" pitchFamily="2" charset="-78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7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 Black"/>
                          <a:ea typeface="Montserrat Black"/>
                          <a:cs typeface="B Nazanin" panose="00000400000000000000" pitchFamily="2" charset="-78"/>
                          <a:sym typeface="Montserrat Black"/>
                        </a:rPr>
                        <a:t>فیزیکی</a:t>
                      </a:r>
                      <a:endParaRPr sz="1800" b="1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B Nazanin" panose="00000400000000000000" pitchFamily="2" charset="-78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a-I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B Nazanin" panose="00000400000000000000" pitchFamily="2" charset="-78"/>
                          <a:sym typeface="Montserrat"/>
                        </a:rPr>
                        <a:t>بصری - کلامی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B Nazanin" panose="00000400000000000000" pitchFamily="2" charset="-78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1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8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ontserrat Black"/>
                          <a:ea typeface="Montserrat Black"/>
                          <a:cs typeface="B Nazanin" panose="00000400000000000000" pitchFamily="2" charset="-78"/>
                          <a:sym typeface="Montserrat Black"/>
                        </a:rPr>
                        <a:t>روانشناسی</a:t>
                      </a:r>
                      <a:endParaRPr sz="1800" b="1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B Nazanin" panose="00000400000000000000" pitchFamily="2" charset="-78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a-I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B Nazanin" panose="00000400000000000000" pitchFamily="2" charset="-78"/>
                          <a:sym typeface="Montserrat"/>
                        </a:rPr>
                        <a:t>راهبرد درک اطلاعات دانش آموزان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B Nazanin" panose="00000400000000000000" pitchFamily="2" charset="-78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61" name="Google Shape;1261;p36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2" name="Google Shape;126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4" name="Google Shape;1264;p36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65" name="Google Shape;1265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7" name="Google Shape;1267;p36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8" name="Google Shape;1268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1A9BE81-49C0-44F6-BA93-F429028B7B99}"/>
              </a:ext>
            </a:extLst>
          </p:cNvPr>
          <p:cNvSpPr/>
          <p:nvPr/>
        </p:nvSpPr>
        <p:spPr>
          <a:xfrm>
            <a:off x="4349092" y="4582352"/>
            <a:ext cx="382396" cy="38239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۱</a:t>
            </a:r>
            <a:endParaRPr lang="en-US" dirty="0">
              <a:cs typeface="B Nazanin" panose="00000400000000000000" pitchFamily="2" charset="-78"/>
            </a:endParaRPr>
          </a:p>
        </p:txBody>
      </p:sp>
      <p:grpSp>
        <p:nvGrpSpPr>
          <p:cNvPr id="18" name="Google Shape;11156;p78">
            <a:extLst>
              <a:ext uri="{FF2B5EF4-FFF2-40B4-BE49-F238E27FC236}">
                <a16:creationId xmlns:a16="http://schemas.microsoft.com/office/drawing/2014/main" id="{9286F7C9-74E8-4D96-A89A-62727129A1A8}"/>
              </a:ext>
            </a:extLst>
          </p:cNvPr>
          <p:cNvGrpSpPr/>
          <p:nvPr/>
        </p:nvGrpSpPr>
        <p:grpSpPr>
          <a:xfrm>
            <a:off x="578754" y="1794576"/>
            <a:ext cx="339222" cy="595542"/>
            <a:chOff x="2487439" y="4280740"/>
            <a:chExt cx="198775" cy="348972"/>
          </a:xfrm>
        </p:grpSpPr>
        <p:sp>
          <p:nvSpPr>
            <p:cNvPr id="19" name="Google Shape;11157;p78">
              <a:extLst>
                <a:ext uri="{FF2B5EF4-FFF2-40B4-BE49-F238E27FC236}">
                  <a16:creationId xmlns:a16="http://schemas.microsoft.com/office/drawing/2014/main" id="{29EAFFC2-1280-459B-9E30-E59967E8D4D8}"/>
                </a:ext>
              </a:extLst>
            </p:cNvPr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1158;p78">
              <a:extLst>
                <a:ext uri="{FF2B5EF4-FFF2-40B4-BE49-F238E27FC236}">
                  <a16:creationId xmlns:a16="http://schemas.microsoft.com/office/drawing/2014/main" id="{060D11F0-4467-4FB6-9E0D-DF1676C58C7F}"/>
                </a:ext>
              </a:extLst>
            </p:cNvPr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1159;p78">
              <a:extLst>
                <a:ext uri="{FF2B5EF4-FFF2-40B4-BE49-F238E27FC236}">
                  <a16:creationId xmlns:a16="http://schemas.microsoft.com/office/drawing/2014/main" id="{2F420885-D0FB-4FA7-8A0C-73C7A947EBCF}"/>
                </a:ext>
              </a:extLst>
            </p:cNvPr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1160;p78">
              <a:extLst>
                <a:ext uri="{FF2B5EF4-FFF2-40B4-BE49-F238E27FC236}">
                  <a16:creationId xmlns:a16="http://schemas.microsoft.com/office/drawing/2014/main" id="{81E5259C-DDBC-40C9-BF70-7124C35B6E1B}"/>
                </a:ext>
              </a:extLst>
            </p:cNvPr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" name="Google Shape;11319;p78">
            <a:extLst>
              <a:ext uri="{FF2B5EF4-FFF2-40B4-BE49-F238E27FC236}">
                <a16:creationId xmlns:a16="http://schemas.microsoft.com/office/drawing/2014/main" id="{40455014-90C3-4987-BF4E-AE214F36AC66}"/>
              </a:ext>
            </a:extLst>
          </p:cNvPr>
          <p:cNvGrpSpPr/>
          <p:nvPr/>
        </p:nvGrpSpPr>
        <p:grpSpPr>
          <a:xfrm>
            <a:off x="7730577" y="2127020"/>
            <a:ext cx="669173" cy="877738"/>
            <a:chOff x="1805901" y="1960358"/>
            <a:chExt cx="284847" cy="373627"/>
          </a:xfrm>
        </p:grpSpPr>
        <p:sp>
          <p:nvSpPr>
            <p:cNvPr id="35" name="Google Shape;11320;p78">
              <a:extLst>
                <a:ext uri="{FF2B5EF4-FFF2-40B4-BE49-F238E27FC236}">
                  <a16:creationId xmlns:a16="http://schemas.microsoft.com/office/drawing/2014/main" id="{13645A89-2D94-4530-8B22-EED95F42528C}"/>
                </a:ext>
              </a:extLst>
            </p:cNvPr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1321;p78">
              <a:extLst>
                <a:ext uri="{FF2B5EF4-FFF2-40B4-BE49-F238E27FC236}">
                  <a16:creationId xmlns:a16="http://schemas.microsoft.com/office/drawing/2014/main" id="{D6A119D0-D4A1-41CC-B1B8-8BC658D519A3}"/>
                </a:ext>
              </a:extLst>
            </p:cNvPr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11408;p78">
            <a:extLst>
              <a:ext uri="{FF2B5EF4-FFF2-40B4-BE49-F238E27FC236}">
                <a16:creationId xmlns:a16="http://schemas.microsoft.com/office/drawing/2014/main" id="{6EE7B330-3F84-41E8-892F-0498FD14D7B3}"/>
              </a:ext>
            </a:extLst>
          </p:cNvPr>
          <p:cNvGrpSpPr/>
          <p:nvPr/>
        </p:nvGrpSpPr>
        <p:grpSpPr>
          <a:xfrm>
            <a:off x="836780" y="2972393"/>
            <a:ext cx="779083" cy="955364"/>
            <a:chOff x="3086313" y="2877049"/>
            <a:chExt cx="320143" cy="392581"/>
          </a:xfrm>
        </p:grpSpPr>
        <p:sp>
          <p:nvSpPr>
            <p:cNvPr id="39" name="Google Shape;11409;p78">
              <a:extLst>
                <a:ext uri="{FF2B5EF4-FFF2-40B4-BE49-F238E27FC236}">
                  <a16:creationId xmlns:a16="http://schemas.microsoft.com/office/drawing/2014/main" id="{80EFA07E-0492-4532-A329-2E2C47CACDD7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1410;p78">
              <a:extLst>
                <a:ext uri="{FF2B5EF4-FFF2-40B4-BE49-F238E27FC236}">
                  <a16:creationId xmlns:a16="http://schemas.microsoft.com/office/drawing/2014/main" id="{13D5EBEE-E5F0-4EF5-82AC-5EDB434A4339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1411;p78">
              <a:extLst>
                <a:ext uri="{FF2B5EF4-FFF2-40B4-BE49-F238E27FC236}">
                  <a16:creationId xmlns:a16="http://schemas.microsoft.com/office/drawing/2014/main" id="{1CD4FC37-9300-4DCF-B36F-067AA7EAF606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1412;p78">
              <a:extLst>
                <a:ext uri="{FF2B5EF4-FFF2-40B4-BE49-F238E27FC236}">
                  <a16:creationId xmlns:a16="http://schemas.microsoft.com/office/drawing/2014/main" id="{E1E75CE6-EFC2-4ABC-8D17-5AB605330E78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1413;p78">
              <a:extLst>
                <a:ext uri="{FF2B5EF4-FFF2-40B4-BE49-F238E27FC236}">
                  <a16:creationId xmlns:a16="http://schemas.microsoft.com/office/drawing/2014/main" id="{B18F0CAD-B058-4726-8D30-318F44DBA34E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1414;p78">
              <a:extLst>
                <a:ext uri="{FF2B5EF4-FFF2-40B4-BE49-F238E27FC236}">
                  <a16:creationId xmlns:a16="http://schemas.microsoft.com/office/drawing/2014/main" id="{D8B2C8B5-F1ED-4D4E-B5F2-C6977B6A708E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1415;p78">
              <a:extLst>
                <a:ext uri="{FF2B5EF4-FFF2-40B4-BE49-F238E27FC236}">
                  <a16:creationId xmlns:a16="http://schemas.microsoft.com/office/drawing/2014/main" id="{431FAB50-9E25-4DF1-BF69-1FF0D67230E9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1416;p78">
              <a:extLst>
                <a:ext uri="{FF2B5EF4-FFF2-40B4-BE49-F238E27FC236}">
                  <a16:creationId xmlns:a16="http://schemas.microsoft.com/office/drawing/2014/main" id="{8FCAC2F3-6E53-429F-B2EC-F374F03FBC27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1417;p78">
              <a:extLst>
                <a:ext uri="{FF2B5EF4-FFF2-40B4-BE49-F238E27FC236}">
                  <a16:creationId xmlns:a16="http://schemas.microsoft.com/office/drawing/2014/main" id="{BE2E9B75-2B58-4EA8-9710-B0F7ECBD211B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1418;p78">
              <a:extLst>
                <a:ext uri="{FF2B5EF4-FFF2-40B4-BE49-F238E27FC236}">
                  <a16:creationId xmlns:a16="http://schemas.microsoft.com/office/drawing/2014/main" id="{07519274-165D-43F2-BF4B-2A0BD8E478C3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1419;p78">
              <a:extLst>
                <a:ext uri="{FF2B5EF4-FFF2-40B4-BE49-F238E27FC236}">
                  <a16:creationId xmlns:a16="http://schemas.microsoft.com/office/drawing/2014/main" id="{F4EB754B-160C-4210-9C67-9B4E6EB90D84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1420;p78">
              <a:extLst>
                <a:ext uri="{FF2B5EF4-FFF2-40B4-BE49-F238E27FC236}">
                  <a16:creationId xmlns:a16="http://schemas.microsoft.com/office/drawing/2014/main" id="{1593F7C5-1F65-4F8B-ADC5-ACE63E256770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" name="Google Shape;11422;p78">
            <a:extLst>
              <a:ext uri="{FF2B5EF4-FFF2-40B4-BE49-F238E27FC236}">
                <a16:creationId xmlns:a16="http://schemas.microsoft.com/office/drawing/2014/main" id="{F2D5EE20-DCCB-4538-8EEA-8B0DC19DA554}"/>
              </a:ext>
            </a:extLst>
          </p:cNvPr>
          <p:cNvGrpSpPr/>
          <p:nvPr/>
        </p:nvGrpSpPr>
        <p:grpSpPr>
          <a:xfrm>
            <a:off x="7385367" y="3317429"/>
            <a:ext cx="563647" cy="630290"/>
            <a:chOff x="861113" y="2885746"/>
            <a:chExt cx="333809" cy="373277"/>
          </a:xfrm>
        </p:grpSpPr>
        <p:sp>
          <p:nvSpPr>
            <p:cNvPr id="52" name="Google Shape;11423;p78">
              <a:extLst>
                <a:ext uri="{FF2B5EF4-FFF2-40B4-BE49-F238E27FC236}">
                  <a16:creationId xmlns:a16="http://schemas.microsoft.com/office/drawing/2014/main" id="{BC8EB522-F0FD-4925-AA2B-B0CB04C5C2F2}"/>
                </a:ext>
              </a:extLst>
            </p:cNvPr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1424;p78">
              <a:extLst>
                <a:ext uri="{FF2B5EF4-FFF2-40B4-BE49-F238E27FC236}">
                  <a16:creationId xmlns:a16="http://schemas.microsoft.com/office/drawing/2014/main" id="{2BEB9ECE-2BFF-4053-A738-CC160C5F8E59}"/>
                </a:ext>
              </a:extLst>
            </p:cNvPr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1425;p78">
              <a:extLst>
                <a:ext uri="{FF2B5EF4-FFF2-40B4-BE49-F238E27FC236}">
                  <a16:creationId xmlns:a16="http://schemas.microsoft.com/office/drawing/2014/main" id="{A5DDED40-CC32-4D02-83DF-75FD24B409D6}"/>
                </a:ext>
              </a:extLst>
            </p:cNvPr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1261;p36">
            <a:extLst>
              <a:ext uri="{FF2B5EF4-FFF2-40B4-BE49-F238E27FC236}">
                <a16:creationId xmlns:a16="http://schemas.microsoft.com/office/drawing/2014/main" id="{8EFED451-DC4B-4365-B021-B833491828ED}"/>
              </a:ext>
            </a:extLst>
          </p:cNvPr>
          <p:cNvGrpSpPr/>
          <p:nvPr/>
        </p:nvGrpSpPr>
        <p:grpSpPr>
          <a:xfrm>
            <a:off x="7068082" y="2471493"/>
            <a:ext cx="76825" cy="76800"/>
            <a:chOff x="3104875" y="1099400"/>
            <a:chExt cx="76825" cy="76800"/>
          </a:xfrm>
        </p:grpSpPr>
        <p:sp>
          <p:nvSpPr>
            <p:cNvPr id="57" name="Google Shape;1262;p36">
              <a:extLst>
                <a:ext uri="{FF2B5EF4-FFF2-40B4-BE49-F238E27FC236}">
                  <a16:creationId xmlns:a16="http://schemas.microsoft.com/office/drawing/2014/main" id="{199EF037-38D7-459E-8381-ABC71C32E9A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263;p36">
              <a:extLst>
                <a:ext uri="{FF2B5EF4-FFF2-40B4-BE49-F238E27FC236}">
                  <a16:creationId xmlns:a16="http://schemas.microsoft.com/office/drawing/2014/main" id="{7407904E-261E-4E94-8CCD-8FA90601EE4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" name="Google Shape;1261;p36">
            <a:extLst>
              <a:ext uri="{FF2B5EF4-FFF2-40B4-BE49-F238E27FC236}">
                <a16:creationId xmlns:a16="http://schemas.microsoft.com/office/drawing/2014/main" id="{31B27F78-1B1E-453A-A5B0-4FD65D17BA13}"/>
              </a:ext>
            </a:extLst>
          </p:cNvPr>
          <p:cNvGrpSpPr/>
          <p:nvPr/>
        </p:nvGrpSpPr>
        <p:grpSpPr>
          <a:xfrm>
            <a:off x="373842" y="3770041"/>
            <a:ext cx="76825" cy="76800"/>
            <a:chOff x="3104875" y="1099400"/>
            <a:chExt cx="76825" cy="76800"/>
          </a:xfrm>
        </p:grpSpPr>
        <p:sp>
          <p:nvSpPr>
            <p:cNvPr id="60" name="Google Shape;1262;p36">
              <a:extLst>
                <a:ext uri="{FF2B5EF4-FFF2-40B4-BE49-F238E27FC236}">
                  <a16:creationId xmlns:a16="http://schemas.microsoft.com/office/drawing/2014/main" id="{9D0D8080-825A-4654-B11F-C35E6B746F7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263;p36">
              <a:extLst>
                <a:ext uri="{FF2B5EF4-FFF2-40B4-BE49-F238E27FC236}">
                  <a16:creationId xmlns:a16="http://schemas.microsoft.com/office/drawing/2014/main" id="{73394E17-FAC3-490D-B52B-573ECB12A97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B7D45-5BD4-43B9-BD55-E635A47C30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8561" y="1026245"/>
            <a:ext cx="7308098" cy="3321409"/>
          </a:xfrm>
          <a:prstGeom prst="rect">
            <a:avLst/>
          </a:prstGeom>
        </p:spPr>
      </p:pic>
      <p:sp>
        <p:nvSpPr>
          <p:cNvPr id="4" name="Google Shape;1256;p36">
            <a:extLst>
              <a:ext uri="{FF2B5EF4-FFF2-40B4-BE49-F238E27FC236}">
                <a16:creationId xmlns:a16="http://schemas.microsoft.com/office/drawing/2014/main" id="{25F25F46-6740-4787-A9C7-523788593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10" y="1619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Titr" panose="00000700000000000000" pitchFamily="2" charset="-78"/>
              </a:rPr>
              <a:t>اطلاعات استخراج شده</a:t>
            </a:r>
            <a:endParaRPr sz="28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514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403614" y="3886765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51"/>
          <p:cNvSpPr/>
          <p:nvPr/>
        </p:nvSpPr>
        <p:spPr>
          <a:xfrm>
            <a:off x="342315" y="1751602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برچسب ها </a:t>
            </a:r>
            <a:b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753" name="Google Shape;1753;p51"/>
          <p:cNvSpPr txBox="1"/>
          <p:nvPr/>
        </p:nvSpPr>
        <p:spPr>
          <a:xfrm>
            <a:off x="2837220" y="1313190"/>
            <a:ext cx="214071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Distinction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4" name="Google Shape;1754;p51"/>
          <p:cNvSpPr txBox="1"/>
          <p:nvPr/>
        </p:nvSpPr>
        <p:spPr>
          <a:xfrm>
            <a:off x="2853949" y="1621140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نمره بالای ۷۰ درصد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755" name="Google Shape;1755;p51"/>
          <p:cNvSpPr txBox="1"/>
          <p:nvPr/>
        </p:nvSpPr>
        <p:spPr>
          <a:xfrm>
            <a:off x="2837221" y="208186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Pass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7" name="Google Shape;1757;p51"/>
          <p:cNvSpPr txBox="1"/>
          <p:nvPr/>
        </p:nvSpPr>
        <p:spPr>
          <a:xfrm>
            <a:off x="2837221" y="285054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9" name="Google Shape;1759;p51"/>
          <p:cNvSpPr/>
          <p:nvPr/>
        </p:nvSpPr>
        <p:spPr>
          <a:xfrm rot="5400000">
            <a:off x="2109895" y="128844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0" name="Google Shape;1760;p51"/>
          <p:cNvSpPr/>
          <p:nvPr/>
        </p:nvSpPr>
        <p:spPr>
          <a:xfrm rot="5400000">
            <a:off x="2109895" y="205711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1" name="Google Shape;1761;p51"/>
          <p:cNvSpPr/>
          <p:nvPr/>
        </p:nvSpPr>
        <p:spPr>
          <a:xfrm rot="5400000">
            <a:off x="2109895" y="282579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62" name="Google Shape;1762;p51"/>
          <p:cNvGrpSpPr/>
          <p:nvPr/>
        </p:nvGrpSpPr>
        <p:grpSpPr>
          <a:xfrm>
            <a:off x="2255858" y="1372545"/>
            <a:ext cx="323975" cy="365789"/>
            <a:chOff x="4020665" y="1431080"/>
            <a:chExt cx="531542" cy="602023"/>
          </a:xfrm>
        </p:grpSpPr>
        <p:sp>
          <p:nvSpPr>
            <p:cNvPr id="1763" name="Google Shape;1763;p51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803" name="Google Shape;1803;p51"/>
          <p:cNvCxnSpPr>
            <a:cxnSpLocks/>
            <a:stCxn id="1759" idx="2"/>
            <a:endCxn id="1731" idx="3"/>
          </p:cNvCxnSpPr>
          <p:nvPr/>
        </p:nvCxnSpPr>
        <p:spPr>
          <a:xfrm rot="10800000" flipV="1">
            <a:off x="342315" y="1380990"/>
            <a:ext cx="1808530" cy="1018312"/>
          </a:xfrm>
          <a:prstGeom prst="bentConnector3">
            <a:avLst>
              <a:gd name="adj1" fmla="val 11264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4" name="Google Shape;1804;p51"/>
          <p:cNvCxnSpPr>
            <a:cxnSpLocks/>
            <a:stCxn id="1731" idx="0"/>
            <a:endCxn id="1761" idx="1"/>
          </p:cNvCxnSpPr>
          <p:nvPr/>
        </p:nvCxnSpPr>
        <p:spPr>
          <a:xfrm>
            <a:off x="1836915" y="2399302"/>
            <a:ext cx="313930" cy="8679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5" name="Google Shape;1805;p51"/>
          <p:cNvCxnSpPr>
            <a:cxnSpLocks/>
            <a:stCxn id="1760" idx="2"/>
            <a:endCxn id="1731" idx="5"/>
          </p:cNvCxnSpPr>
          <p:nvPr/>
        </p:nvCxnSpPr>
        <p:spPr>
          <a:xfrm rot="10800000">
            <a:off x="1513065" y="1751603"/>
            <a:ext cx="637780" cy="398063"/>
          </a:xfrm>
          <a:prstGeom prst="bentConnector4">
            <a:avLst>
              <a:gd name="adj1" fmla="val 21401"/>
              <a:gd name="adj2" fmla="val 157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6" name="Google Shape;1806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07" name="Google Shape;180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09" name="Google Shape;1809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10" name="Google Shape;181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12" name="Google Shape;1812;p51"/>
          <p:cNvGrpSpPr/>
          <p:nvPr/>
        </p:nvGrpSpPr>
        <p:grpSpPr>
          <a:xfrm>
            <a:off x="3389521" y="3680315"/>
            <a:ext cx="76825" cy="76800"/>
            <a:chOff x="3104875" y="1099400"/>
            <a:chExt cx="76825" cy="76800"/>
          </a:xfrm>
        </p:grpSpPr>
        <p:sp>
          <p:nvSpPr>
            <p:cNvPr id="1813" name="Google Shape;181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815" name="Google Shape;1815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1761;p51">
            <a:extLst>
              <a:ext uri="{FF2B5EF4-FFF2-40B4-BE49-F238E27FC236}">
                <a16:creationId xmlns:a16="http://schemas.microsoft.com/office/drawing/2014/main" id="{028673B8-A912-4136-BF25-9B14CFF203E9}"/>
              </a:ext>
            </a:extLst>
          </p:cNvPr>
          <p:cNvSpPr/>
          <p:nvPr/>
        </p:nvSpPr>
        <p:spPr>
          <a:xfrm rot="5400000">
            <a:off x="2109895" y="354638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1755;p51">
            <a:extLst>
              <a:ext uri="{FF2B5EF4-FFF2-40B4-BE49-F238E27FC236}">
                <a16:creationId xmlns:a16="http://schemas.microsoft.com/office/drawing/2014/main" id="{1DFC16BA-CA07-445A-84F6-E0089BF6FE6B}"/>
              </a:ext>
            </a:extLst>
          </p:cNvPr>
          <p:cNvSpPr txBox="1"/>
          <p:nvPr/>
        </p:nvSpPr>
        <p:spPr>
          <a:xfrm>
            <a:off x="2837221" y="280106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Fail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9" name="Google Shape;1755;p51">
            <a:extLst>
              <a:ext uri="{FF2B5EF4-FFF2-40B4-BE49-F238E27FC236}">
                <a16:creationId xmlns:a16="http://schemas.microsoft.com/office/drawing/2014/main" id="{420E688B-052B-4A76-80CB-19B72D73F361}"/>
              </a:ext>
            </a:extLst>
          </p:cNvPr>
          <p:cNvSpPr txBox="1"/>
          <p:nvPr/>
        </p:nvSpPr>
        <p:spPr>
          <a:xfrm>
            <a:off x="2684845" y="3611860"/>
            <a:ext cx="194017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Withdrawn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0" name="Google Shape;1804;p51">
            <a:extLst>
              <a:ext uri="{FF2B5EF4-FFF2-40B4-BE49-F238E27FC236}">
                <a16:creationId xmlns:a16="http://schemas.microsoft.com/office/drawing/2014/main" id="{3DD05EFD-D24A-4191-A504-6FD24E968992}"/>
              </a:ext>
            </a:extLst>
          </p:cNvPr>
          <p:cNvCxnSpPr>
            <a:cxnSpLocks/>
            <a:stCxn id="1731" idx="1"/>
            <a:endCxn id="97" idx="2"/>
          </p:cNvCxnSpPr>
          <p:nvPr/>
        </p:nvCxnSpPr>
        <p:spPr>
          <a:xfrm rot="16200000" flipH="1">
            <a:off x="1535989" y="3024078"/>
            <a:ext cx="591933" cy="63778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754;p51">
            <a:extLst>
              <a:ext uri="{FF2B5EF4-FFF2-40B4-BE49-F238E27FC236}">
                <a16:creationId xmlns:a16="http://schemas.microsoft.com/office/drawing/2014/main" id="{DF08F1DA-B347-400B-9E9E-9122AAB44951}"/>
              </a:ext>
            </a:extLst>
          </p:cNvPr>
          <p:cNvSpPr txBox="1"/>
          <p:nvPr/>
        </p:nvSpPr>
        <p:spPr>
          <a:xfrm>
            <a:off x="2855445" y="2399302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نمره بین ۴۰ تا ۷۰ درصد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04" name="Google Shape;1754;p51">
            <a:extLst>
              <a:ext uri="{FF2B5EF4-FFF2-40B4-BE49-F238E27FC236}">
                <a16:creationId xmlns:a16="http://schemas.microsoft.com/office/drawing/2014/main" id="{03D28830-4D07-426C-9DCC-496683542DCF}"/>
              </a:ext>
            </a:extLst>
          </p:cNvPr>
          <p:cNvSpPr txBox="1"/>
          <p:nvPr/>
        </p:nvSpPr>
        <p:spPr>
          <a:xfrm>
            <a:off x="2837220" y="3061660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نمره کمتر از ۴۰ درصد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05" name="Google Shape;1754;p51">
            <a:extLst>
              <a:ext uri="{FF2B5EF4-FFF2-40B4-BE49-F238E27FC236}">
                <a16:creationId xmlns:a16="http://schemas.microsoft.com/office/drawing/2014/main" id="{679D5E2E-C20C-4185-AB1D-F8C1A22E911C}"/>
              </a:ext>
            </a:extLst>
          </p:cNvPr>
          <p:cNvSpPr txBox="1"/>
          <p:nvPr/>
        </p:nvSpPr>
        <p:spPr>
          <a:xfrm>
            <a:off x="2761817" y="3909618"/>
            <a:ext cx="316704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dk1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انصراف قبل پایان دوره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12" name="Google Shape;1256;p36">
            <a:extLst>
              <a:ext uri="{FF2B5EF4-FFF2-40B4-BE49-F238E27FC236}">
                <a16:creationId xmlns:a16="http://schemas.microsoft.com/office/drawing/2014/main" id="{F120224F-939B-4D8E-8772-AEB09500922E}"/>
              </a:ext>
            </a:extLst>
          </p:cNvPr>
          <p:cNvSpPr txBox="1">
            <a:spLocks/>
          </p:cNvSpPr>
          <p:nvPr/>
        </p:nvSpPr>
        <p:spPr>
          <a:xfrm>
            <a:off x="598838" y="3477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دسته بندی برای پیش بینی </a:t>
            </a:r>
            <a:r>
              <a:rPr lang="fa-IR" sz="2800" b="1" dirty="0">
                <a:solidFill>
                  <a:schemeClr val="tx1"/>
                </a:solidFill>
                <a:cs typeface="B Titr" panose="00000700000000000000" pitchFamily="2" charset="-78"/>
              </a:rPr>
              <a:t>نتیجه نهایی</a:t>
            </a:r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127" name="Google Shape;11805;p79">
            <a:extLst>
              <a:ext uri="{FF2B5EF4-FFF2-40B4-BE49-F238E27FC236}">
                <a16:creationId xmlns:a16="http://schemas.microsoft.com/office/drawing/2014/main" id="{53F91073-37F6-4E7B-B4E4-C07E8E3A71C5}"/>
              </a:ext>
            </a:extLst>
          </p:cNvPr>
          <p:cNvSpPr/>
          <p:nvPr/>
        </p:nvSpPr>
        <p:spPr>
          <a:xfrm>
            <a:off x="2238873" y="2144883"/>
            <a:ext cx="368084" cy="346185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47A33D6-B2E1-48D7-A8C4-C8DB295DD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749" y="2018471"/>
            <a:ext cx="5116096" cy="2570877"/>
          </a:xfrm>
          <a:prstGeom prst="rect">
            <a:avLst/>
          </a:prstGeom>
        </p:spPr>
      </p:pic>
      <p:grpSp>
        <p:nvGrpSpPr>
          <p:cNvPr id="50" name="Google Shape;11812;p79">
            <a:extLst>
              <a:ext uri="{FF2B5EF4-FFF2-40B4-BE49-F238E27FC236}">
                <a16:creationId xmlns:a16="http://schemas.microsoft.com/office/drawing/2014/main" id="{A2A4F2AB-DF76-6D86-305C-72D8A0D857A0}"/>
              </a:ext>
            </a:extLst>
          </p:cNvPr>
          <p:cNvGrpSpPr/>
          <p:nvPr/>
        </p:nvGrpSpPr>
        <p:grpSpPr>
          <a:xfrm>
            <a:off x="2217906" y="2883802"/>
            <a:ext cx="386927" cy="363438"/>
            <a:chOff x="1749728" y="2894777"/>
            <a:chExt cx="386927" cy="363438"/>
          </a:xfrm>
        </p:grpSpPr>
        <p:sp>
          <p:nvSpPr>
            <p:cNvPr id="51" name="Google Shape;11813;p79">
              <a:extLst>
                <a:ext uri="{FF2B5EF4-FFF2-40B4-BE49-F238E27FC236}">
                  <a16:creationId xmlns:a16="http://schemas.microsoft.com/office/drawing/2014/main" id="{296FE5F0-3535-BEEE-23F4-50D10A39B419}"/>
                </a:ext>
              </a:extLst>
            </p:cNvPr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1814;p79">
              <a:extLst>
                <a:ext uri="{FF2B5EF4-FFF2-40B4-BE49-F238E27FC236}">
                  <a16:creationId xmlns:a16="http://schemas.microsoft.com/office/drawing/2014/main" id="{B3D7B9BE-8079-3CA6-29D8-67C1038C50B9}"/>
                </a:ext>
              </a:extLst>
            </p:cNvPr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1815;p79">
              <a:extLst>
                <a:ext uri="{FF2B5EF4-FFF2-40B4-BE49-F238E27FC236}">
                  <a16:creationId xmlns:a16="http://schemas.microsoft.com/office/drawing/2014/main" id="{147B457E-1624-51DC-3E83-9A6453611CF9}"/>
                </a:ext>
              </a:extLst>
            </p:cNvPr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1816;p79">
              <a:extLst>
                <a:ext uri="{FF2B5EF4-FFF2-40B4-BE49-F238E27FC236}">
                  <a16:creationId xmlns:a16="http://schemas.microsoft.com/office/drawing/2014/main" id="{8224FC05-66CA-A600-4BE2-72C712B18FAA}"/>
                </a:ext>
              </a:extLst>
            </p:cNvPr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1817;p79">
              <a:extLst>
                <a:ext uri="{FF2B5EF4-FFF2-40B4-BE49-F238E27FC236}">
                  <a16:creationId xmlns:a16="http://schemas.microsoft.com/office/drawing/2014/main" id="{0C53B440-F688-A940-5CD5-F58F92F9F344}"/>
                </a:ext>
              </a:extLst>
            </p:cNvPr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1818;p79">
              <a:extLst>
                <a:ext uri="{FF2B5EF4-FFF2-40B4-BE49-F238E27FC236}">
                  <a16:creationId xmlns:a16="http://schemas.microsoft.com/office/drawing/2014/main" id="{C2410E38-9E88-6CD6-4A11-D83BBB8963B9}"/>
                </a:ext>
              </a:extLst>
            </p:cNvPr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1819;p79">
              <a:extLst>
                <a:ext uri="{FF2B5EF4-FFF2-40B4-BE49-F238E27FC236}">
                  <a16:creationId xmlns:a16="http://schemas.microsoft.com/office/drawing/2014/main" id="{27E6FBA7-27F3-0611-D422-2FF7B9FC1EB1}"/>
                </a:ext>
              </a:extLst>
            </p:cNvPr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" name="Google Shape;13013;p80">
            <a:extLst>
              <a:ext uri="{FF2B5EF4-FFF2-40B4-BE49-F238E27FC236}">
                <a16:creationId xmlns:a16="http://schemas.microsoft.com/office/drawing/2014/main" id="{7E70FF60-9336-F31E-11E0-12E866AAE2A7}"/>
              </a:ext>
            </a:extLst>
          </p:cNvPr>
          <p:cNvGrpSpPr/>
          <p:nvPr/>
        </p:nvGrpSpPr>
        <p:grpSpPr>
          <a:xfrm>
            <a:off x="2220367" y="3611860"/>
            <a:ext cx="320633" cy="348100"/>
            <a:chOff x="4007193" y="1512727"/>
            <a:chExt cx="320633" cy="348100"/>
          </a:xfrm>
        </p:grpSpPr>
        <p:sp>
          <p:nvSpPr>
            <p:cNvPr id="59" name="Google Shape;13014;p80">
              <a:extLst>
                <a:ext uri="{FF2B5EF4-FFF2-40B4-BE49-F238E27FC236}">
                  <a16:creationId xmlns:a16="http://schemas.microsoft.com/office/drawing/2014/main" id="{E22ED273-3B6D-558C-9BDC-F62B47A84732}"/>
                </a:ext>
              </a:extLst>
            </p:cNvPr>
            <p:cNvSpPr/>
            <p:nvPr/>
          </p:nvSpPr>
          <p:spPr>
            <a:xfrm>
              <a:off x="4177695" y="1512727"/>
              <a:ext cx="143732" cy="153109"/>
            </a:xfrm>
            <a:custGeom>
              <a:avLst/>
              <a:gdLst/>
              <a:ahLst/>
              <a:cxnLst/>
              <a:rect l="l" t="t" r="r" b="b"/>
              <a:pathLst>
                <a:path w="4537" h="4833" extrusionOk="0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3015;p80">
              <a:extLst>
                <a:ext uri="{FF2B5EF4-FFF2-40B4-BE49-F238E27FC236}">
                  <a16:creationId xmlns:a16="http://schemas.microsoft.com/office/drawing/2014/main" id="{4FF3B4E2-D5BB-0F40-35B8-EC909A87EF77}"/>
                </a:ext>
              </a:extLst>
            </p:cNvPr>
            <p:cNvSpPr/>
            <p:nvPr/>
          </p:nvSpPr>
          <p:spPr>
            <a:xfrm>
              <a:off x="4214666" y="1543583"/>
              <a:ext cx="77711" cy="77363"/>
            </a:xfrm>
            <a:custGeom>
              <a:avLst/>
              <a:gdLst/>
              <a:ahLst/>
              <a:cxnLst/>
              <a:rect l="l" t="t" r="r" b="b"/>
              <a:pathLst>
                <a:path w="2453" h="2442" extrusionOk="0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3016;p80">
              <a:extLst>
                <a:ext uri="{FF2B5EF4-FFF2-40B4-BE49-F238E27FC236}">
                  <a16:creationId xmlns:a16="http://schemas.microsoft.com/office/drawing/2014/main" id="{E359FBF9-D8A3-C410-3FBB-0C820FA54117}"/>
                </a:ext>
              </a:extLst>
            </p:cNvPr>
            <p:cNvSpPr/>
            <p:nvPr/>
          </p:nvSpPr>
          <p:spPr>
            <a:xfrm>
              <a:off x="4007193" y="1541334"/>
              <a:ext cx="320633" cy="319493"/>
            </a:xfrm>
            <a:custGeom>
              <a:avLst/>
              <a:gdLst/>
              <a:ahLst/>
              <a:cxnLst/>
              <a:rect l="l" t="t" r="r" b="b"/>
              <a:pathLst>
                <a:path w="10121" h="10085" extrusionOk="0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3017;p80">
              <a:extLst>
                <a:ext uri="{FF2B5EF4-FFF2-40B4-BE49-F238E27FC236}">
                  <a16:creationId xmlns:a16="http://schemas.microsoft.com/office/drawing/2014/main" id="{A6FEEBC8-2C2C-8681-68A7-619D9C9688A1}"/>
                </a:ext>
              </a:extLst>
            </p:cNvPr>
            <p:cNvSpPr/>
            <p:nvPr/>
          </p:nvSpPr>
          <p:spPr>
            <a:xfrm>
              <a:off x="4064914" y="1665805"/>
              <a:ext cx="101123" cy="40012"/>
            </a:xfrm>
            <a:custGeom>
              <a:avLst/>
              <a:gdLst/>
              <a:ahLst/>
              <a:cxnLst/>
              <a:rect l="l" t="t" r="r" b="b"/>
              <a:pathLst>
                <a:path w="3192" h="1263" extrusionOk="0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3018;p80">
              <a:extLst>
                <a:ext uri="{FF2B5EF4-FFF2-40B4-BE49-F238E27FC236}">
                  <a16:creationId xmlns:a16="http://schemas.microsoft.com/office/drawing/2014/main" id="{8DB4DEB3-104B-A18F-DF05-17FCE44239A1}"/>
                </a:ext>
              </a:extLst>
            </p:cNvPr>
            <p:cNvSpPr/>
            <p:nvPr/>
          </p:nvSpPr>
          <p:spPr>
            <a:xfrm>
              <a:off x="4162235" y="1749155"/>
              <a:ext cx="101851" cy="60382"/>
            </a:xfrm>
            <a:custGeom>
              <a:avLst/>
              <a:gdLst/>
              <a:ahLst/>
              <a:cxnLst/>
              <a:rect l="l" t="t" r="r" b="b"/>
              <a:pathLst>
                <a:path w="3215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76C82-6B61-482D-B37B-4C15A5099D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3571" y="803885"/>
            <a:ext cx="2323266" cy="1747513"/>
          </a:xfrm>
          <a:prstGeom prst="rect">
            <a:avLst/>
          </a:prstGeom>
        </p:spPr>
      </p:pic>
      <p:sp>
        <p:nvSpPr>
          <p:cNvPr id="4" name="Google Shape;1256;p36">
            <a:extLst>
              <a:ext uri="{FF2B5EF4-FFF2-40B4-BE49-F238E27FC236}">
                <a16:creationId xmlns:a16="http://schemas.microsoft.com/office/drawing/2014/main" id="{85AA264C-90E5-4A14-B5E1-4779D8AD36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290" y="1787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Titr" panose="00000700000000000000" pitchFamily="2" charset="-78"/>
              </a:rPr>
              <a:t>خوشه بندی مدل های یادگیری به کمک </a:t>
            </a:r>
            <a:r>
              <a:rPr lang="en-US" sz="2800" dirty="0">
                <a:cs typeface="B Titr" panose="00000700000000000000" pitchFamily="2" charset="-78"/>
              </a:rPr>
              <a:t>k-means</a:t>
            </a:r>
            <a:endParaRPr sz="2800" dirty="0">
              <a:cs typeface="B Titr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A695D-424E-46AC-BF6C-76F7975756C3}"/>
              </a:ext>
            </a:extLst>
          </p:cNvPr>
          <p:cNvSpPr txBox="1"/>
          <p:nvPr/>
        </p:nvSpPr>
        <p:spPr>
          <a:xfrm>
            <a:off x="3658909" y="1003853"/>
            <a:ext cx="4496735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خوشه بندی با </a:t>
            </a:r>
            <a:r>
              <a:rPr lang="en-US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k-means</a:t>
            </a:r>
          </a:p>
          <a:p>
            <a:pPr marL="285750" indent="-28575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تعداد خوشه ها ۵</a:t>
            </a:r>
            <a:r>
              <a:rPr lang="en-US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(توجه به </a:t>
            </a:r>
            <a:r>
              <a:rPr lang="en-US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elbow method</a:t>
            </a: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)</a:t>
            </a:r>
            <a:endParaRPr lang="en-US" sz="1800" b="1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افزودن ستون </a:t>
            </a:r>
            <a:r>
              <a:rPr lang="en-US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LearningModel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D7C8A4-6FE2-43AB-8C60-E6C65B18DADE}"/>
              </a:ext>
            </a:extLst>
          </p:cNvPr>
          <p:cNvSpPr/>
          <p:nvPr/>
        </p:nvSpPr>
        <p:spPr>
          <a:xfrm>
            <a:off x="4349092" y="4582352"/>
            <a:ext cx="382396" cy="38239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08137-157E-4320-8AF0-59772BAF9F25}"/>
              </a:ext>
            </a:extLst>
          </p:cNvPr>
          <p:cNvSpPr txBox="1"/>
          <p:nvPr/>
        </p:nvSpPr>
        <p:spPr>
          <a:xfrm>
            <a:off x="783999" y="2622706"/>
            <a:ext cx="149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Elbow method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نمودار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193EE-CFFC-47E4-A539-BC95EAE14E73}"/>
              </a:ext>
            </a:extLst>
          </p:cNvPr>
          <p:cNvSpPr txBox="1"/>
          <p:nvPr/>
        </p:nvSpPr>
        <p:spPr>
          <a:xfrm>
            <a:off x="3196889" y="4139647"/>
            <a:ext cx="94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فایل </a:t>
            </a:r>
            <a:r>
              <a:rPr lang="en-US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E49E7-946E-428A-8C3E-8459D407B78B}"/>
              </a:ext>
            </a:extLst>
          </p:cNvPr>
          <p:cNvPicPr/>
          <p:nvPr/>
        </p:nvPicPr>
        <p:blipFill rotWithShape="1">
          <a:blip r:embed="rId3"/>
          <a:srcRect l="86971" t="-1" r="5319" b="57016"/>
          <a:stretch/>
        </p:blipFill>
        <p:spPr>
          <a:xfrm>
            <a:off x="2954902" y="2305726"/>
            <a:ext cx="1124296" cy="1833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utoShape 2" descr="K-Means Clustering — The Science of Machine Learning">
            <a:extLst>
              <a:ext uri="{FF2B5EF4-FFF2-40B4-BE49-F238E27FC236}">
                <a16:creationId xmlns:a16="http://schemas.microsoft.com/office/drawing/2014/main" id="{627ADB0D-6041-4112-B0D3-300C924114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B1DF52-022F-48E0-9E5D-65BD8527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" y="2955624"/>
            <a:ext cx="2187661" cy="1747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6BE948-5254-4086-909D-4C00FCBAE636}"/>
              </a:ext>
            </a:extLst>
          </p:cNvPr>
          <p:cNvSpPr txBox="1"/>
          <p:nvPr/>
        </p:nvSpPr>
        <p:spPr>
          <a:xfrm>
            <a:off x="757662" y="4703138"/>
            <a:ext cx="1563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نمونه خوشه بندی ۵ تایی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D361EE-542B-4C20-A7A5-2D42F849A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932" y="2698811"/>
            <a:ext cx="2419350" cy="1047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B2F675-CF0A-44B3-85FE-5E499BEAF3B2}"/>
              </a:ext>
            </a:extLst>
          </p:cNvPr>
          <p:cNvSpPr txBox="1"/>
          <p:nvPr/>
        </p:nvSpPr>
        <p:spPr>
          <a:xfrm>
            <a:off x="5479201" y="3798894"/>
            <a:ext cx="181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فرمول فاصله از مرکز خوشه ها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568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96537" y="129591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93948" y="129591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91361" y="129591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926987" y="2796702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b="1" dirty="0">
                <a:cs typeface="B Nazanin" panose="00000400000000000000" pitchFamily="2" charset="-78"/>
              </a:rPr>
              <a:t>استفاده از قانون بیز</a:t>
            </a:r>
          </a:p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b="1" dirty="0">
                <a:cs typeface="B Nazanin" panose="00000400000000000000" pitchFamily="2" charset="-78"/>
              </a:rPr>
              <a:t>تخصیص داده به دسته ای که احتمال بیشاری دارد</a:t>
            </a:r>
          </a:p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b="1" dirty="0">
                <a:cs typeface="B Nazanin" panose="00000400000000000000" pitchFamily="2" charset="-78"/>
              </a:rPr>
              <a:t>ویژگی ها مستقل از هم</a:t>
            </a:r>
          </a:p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cs typeface="B Nazanin" panose="00000400000000000000" pitchFamily="2" charset="-78"/>
            </a:endParaRP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926987" y="2342127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Naïve </a:t>
            </a:r>
            <a:r>
              <a:rPr lang="en-US" b="1" dirty="0"/>
              <a:t>B</a:t>
            </a:r>
            <a:r>
              <a:rPr lang="en-US" dirty="0"/>
              <a:t>ayes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524399" y="2342127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XGBoost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5859180" y="2292138"/>
            <a:ext cx="259741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</a:t>
            </a:r>
            <a:endParaRPr dirty="0"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1708816" y="1409208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49" name="Google Shape;1349;p39"/>
          <p:cNvGrpSpPr/>
          <p:nvPr/>
        </p:nvGrpSpPr>
        <p:grpSpPr>
          <a:xfrm>
            <a:off x="4276642" y="1409241"/>
            <a:ext cx="590713" cy="601957"/>
            <a:chOff x="1230449" y="2288393"/>
            <a:chExt cx="590713" cy="601957"/>
          </a:xfrm>
        </p:grpSpPr>
        <p:sp>
          <p:nvSpPr>
            <p:cNvPr id="1350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63" name="Google Shape;1363;p39"/>
          <p:cNvGrpSpPr/>
          <p:nvPr/>
        </p:nvGrpSpPr>
        <p:grpSpPr>
          <a:xfrm>
            <a:off x="6876691" y="1409208"/>
            <a:ext cx="585440" cy="602023"/>
            <a:chOff x="1888890" y="3144712"/>
            <a:chExt cx="585440" cy="602023"/>
          </a:xfrm>
        </p:grpSpPr>
        <p:sp>
          <p:nvSpPr>
            <p:cNvPr id="1364" name="Google Shape;1364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219800" y="1710502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3950770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007915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56226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1256;p36">
            <a:extLst>
              <a:ext uri="{FF2B5EF4-FFF2-40B4-BE49-F238E27FC236}">
                <a16:creationId xmlns:a16="http://schemas.microsoft.com/office/drawing/2014/main" id="{D2AC6504-E06C-4ECE-9F5B-068E99BBFFAC}"/>
              </a:ext>
            </a:extLst>
          </p:cNvPr>
          <p:cNvSpPr txBox="1">
            <a:spLocks/>
          </p:cNvSpPr>
          <p:nvPr/>
        </p:nvSpPr>
        <p:spPr>
          <a:xfrm>
            <a:off x="598838" y="3477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800" dirty="0">
                <a:solidFill>
                  <a:schemeClr val="tx1"/>
                </a:solidFill>
                <a:cs typeface="B Titr" panose="00000700000000000000" pitchFamily="2" charset="-78"/>
              </a:rPr>
              <a:t>الگوریتم های مورد استفاده در این پژوهش</a:t>
            </a:r>
            <a:endParaRPr lang="en-US" sz="2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800B4-A613-4C3B-BC8C-ED7C522E1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39" y="3998913"/>
            <a:ext cx="1743161" cy="57572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DD74E4A-5DF8-4C7E-8AED-13B0AE83DBEB}"/>
              </a:ext>
            </a:extLst>
          </p:cNvPr>
          <p:cNvSpPr txBox="1"/>
          <p:nvPr/>
        </p:nvSpPr>
        <p:spPr>
          <a:xfrm>
            <a:off x="1681368" y="4615837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قانون بیز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69" name="Google Shape;1327;p39">
            <a:extLst>
              <a:ext uri="{FF2B5EF4-FFF2-40B4-BE49-F238E27FC236}">
                <a16:creationId xmlns:a16="http://schemas.microsoft.com/office/drawing/2014/main" id="{221635B7-96DC-485C-98A5-578FEEEA0036}"/>
              </a:ext>
            </a:extLst>
          </p:cNvPr>
          <p:cNvSpPr txBox="1">
            <a:spLocks/>
          </p:cNvSpPr>
          <p:nvPr/>
        </p:nvSpPr>
        <p:spPr>
          <a:xfrm>
            <a:off x="3152500" y="2885051"/>
            <a:ext cx="2920232" cy="349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rtl="1"/>
            <a:r>
              <a:rPr lang="fa-IR" sz="1600" b="1" dirty="0">
                <a:cs typeface="B Nazanin" panose="00000400000000000000" pitchFamily="2" charset="-78"/>
              </a:rPr>
              <a:t>  مبنی بر</a:t>
            </a:r>
          </a:p>
          <a:p>
            <a:pPr rtl="1"/>
            <a:r>
              <a:rPr lang="en-US" sz="1600" b="1" dirty="0">
                <a:cs typeface="B Nazanin" panose="00000400000000000000" pitchFamily="2" charset="-78"/>
              </a:rPr>
              <a:t>Gradient Boosting</a:t>
            </a:r>
            <a:endParaRPr lang="fa-IR" sz="1600" b="1" dirty="0">
              <a:cs typeface="B Nazanin" panose="00000400000000000000" pitchFamily="2" charset="-78"/>
            </a:endParaRPr>
          </a:p>
          <a:p>
            <a:pPr rtl="1"/>
            <a:r>
              <a:rPr lang="fa-IR" sz="1600" b="1" dirty="0">
                <a:cs typeface="B Nazanin" panose="00000400000000000000" pitchFamily="2" charset="-78"/>
              </a:rPr>
              <a:t>دقت کارایی مقیاس پذیری بالا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71" name="Google Shape;1327;p39">
            <a:extLst>
              <a:ext uri="{FF2B5EF4-FFF2-40B4-BE49-F238E27FC236}">
                <a16:creationId xmlns:a16="http://schemas.microsoft.com/office/drawing/2014/main" id="{0940D589-412F-47D3-AFA6-9D1736838B66}"/>
              </a:ext>
            </a:extLst>
          </p:cNvPr>
          <p:cNvSpPr txBox="1">
            <a:spLocks/>
          </p:cNvSpPr>
          <p:nvPr/>
        </p:nvSpPr>
        <p:spPr>
          <a:xfrm>
            <a:off x="5740456" y="2804474"/>
            <a:ext cx="2565206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/>
            <a:r>
              <a:rPr lang="ar-SA" sz="1600" b="1" dirty="0">
                <a:cs typeface="B Nazanin" panose="00000400000000000000" pitchFamily="2" charset="-78"/>
              </a:rPr>
              <a:t>ترکیب چند درخت تصمیم‌گی</a:t>
            </a:r>
            <a:r>
              <a:rPr lang="fa-IR" sz="1600" b="1" dirty="0">
                <a:cs typeface="B Nazanin" panose="00000400000000000000" pitchFamily="2" charset="-78"/>
              </a:rPr>
              <a:t>ری </a:t>
            </a:r>
          </a:p>
          <a:p>
            <a:pPr algn="just"/>
            <a:r>
              <a:rPr lang="ar-SA" sz="1600" b="1" dirty="0">
                <a:cs typeface="B Nazanin" panose="00000400000000000000" pitchFamily="2" charset="-78"/>
              </a:rPr>
              <a:t>قابلیت یادگیری در داده‌های بزرگ و پایداری در </a:t>
            </a:r>
            <a:r>
              <a:rPr lang="fa-IR" sz="1600" b="1" dirty="0">
                <a:cs typeface="B Nazanin" panose="00000400000000000000" pitchFamily="2" charset="-78"/>
              </a:rPr>
              <a:t>برابر نویز</a:t>
            </a:r>
            <a:r>
              <a:rPr lang="ar-SA" sz="1600" b="1" dirty="0">
                <a:cs typeface="B Nazanin" panose="00000400000000000000" pitchFamily="2" charset="-78"/>
              </a:rPr>
              <a:t> انواع داده‌های نویزی ب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838</Words>
  <Application>Microsoft Office PowerPoint</Application>
  <PresentationFormat>On-screen Show (16:9)</PresentationFormat>
  <Paragraphs>136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110_Besmellah_1(MRT)</vt:lpstr>
      <vt:lpstr>Nunito Light</vt:lpstr>
      <vt:lpstr>Times New Roman</vt:lpstr>
      <vt:lpstr>Montserrat Light</vt:lpstr>
      <vt:lpstr>Arial</vt:lpstr>
      <vt:lpstr>Wingdings</vt:lpstr>
      <vt:lpstr>Yas</vt:lpstr>
      <vt:lpstr>Montserrat Black</vt:lpstr>
      <vt:lpstr>Bebas Neue</vt:lpstr>
      <vt:lpstr>Montserrat</vt:lpstr>
      <vt:lpstr>Anaheim</vt:lpstr>
      <vt:lpstr>Artificial Intelligence (AI) Technology Consulting by Slidesgo</vt:lpstr>
      <vt:lpstr>طراحی و پیاده سازی سیستم تشخیص مدل های یادگیری  جهت پیش بینی نمره دانشجویان</vt:lpstr>
      <vt:lpstr>PowerPoint Presentation</vt:lpstr>
      <vt:lpstr>PowerPoint Presentation</vt:lpstr>
      <vt:lpstr>PowerPoint Presentation</vt:lpstr>
      <vt:lpstr>مدل های یادگیری مجازی</vt:lpstr>
      <vt:lpstr>اطلاعات استخراج شده</vt:lpstr>
      <vt:lpstr>PowerPoint Presentation</vt:lpstr>
      <vt:lpstr>خوشه بندی مدل های یادگیری به کمک k-means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با تشکر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طراحی و پیاده سازی سیستم تشخیص مدل های یادگیری جهت پیش بینی نمره دانشجویان</dc:title>
  <dc:creator>user</dc:creator>
  <cp:lastModifiedBy>سجاد رحمانی</cp:lastModifiedBy>
  <cp:revision>55</cp:revision>
  <dcterms:modified xsi:type="dcterms:W3CDTF">2023-06-13T08:53:17Z</dcterms:modified>
</cp:coreProperties>
</file>